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325" r:id="rId3"/>
    <p:sldId id="275" r:id="rId4"/>
    <p:sldId id="276" r:id="rId5"/>
    <p:sldId id="367" r:id="rId6"/>
    <p:sldId id="365" r:id="rId7"/>
    <p:sldId id="284" r:id="rId8"/>
    <p:sldId id="285" r:id="rId9"/>
    <p:sldId id="287" r:id="rId10"/>
    <p:sldId id="288" r:id="rId11"/>
    <p:sldId id="290" r:id="rId12"/>
    <p:sldId id="293" r:id="rId13"/>
    <p:sldId id="294" r:id="rId14"/>
    <p:sldId id="296" r:id="rId15"/>
    <p:sldId id="297" r:id="rId16"/>
    <p:sldId id="298" r:id="rId17"/>
    <p:sldId id="301" r:id="rId18"/>
    <p:sldId id="302" r:id="rId19"/>
    <p:sldId id="303" r:id="rId20"/>
    <p:sldId id="304" r:id="rId21"/>
    <p:sldId id="305" r:id="rId22"/>
    <p:sldId id="307" r:id="rId23"/>
    <p:sldId id="358" r:id="rId24"/>
    <p:sldId id="311" r:id="rId25"/>
    <p:sldId id="312" r:id="rId26"/>
    <p:sldId id="315" r:id="rId27"/>
    <p:sldId id="320" r:id="rId28"/>
    <p:sldId id="318" r:id="rId29"/>
    <p:sldId id="31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0CB4"/>
    <a:srgbClr val="31229E"/>
    <a:srgbClr val="4C26AA"/>
    <a:srgbClr val="C6695A"/>
    <a:srgbClr val="AC142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96" y="72"/>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notesMaster" Target="notesMasters/notesMaster1.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59566E-16C6-44C0-9F8B-AC163BFAE475}"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D5C2F9-C732-45F0-967C-D65CAD83483C}"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p:sp>
      <p:sp>
        <p:nvSpPr>
          <p:cNvPr id="74755" name="Notes Placeholder 2"/>
          <p:cNvSpPr>
            <a:spLocks noGrp="1"/>
          </p:cNvSpPr>
          <p:nvPr>
            <p:ph type="body" idx="1"/>
          </p:nvPr>
        </p:nvSpPr>
        <p:spPr>
          <a:noFill/>
        </p:spPr>
        <p:txBody>
          <a:bodyPr/>
          <a:lstStyle/>
          <a:p>
            <a:endParaRPr lang="en-US" dirty="0" smtClean="0"/>
          </a:p>
        </p:txBody>
      </p:sp>
      <p:sp>
        <p:nvSpPr>
          <p:cNvPr id="74756" name="Slide Number Placeholder 3"/>
          <p:cNvSpPr>
            <a:spLocks noGrp="1"/>
          </p:cNvSpPr>
          <p:nvPr>
            <p:ph type="sldNum" sz="quarter" idx="5"/>
          </p:nvPr>
        </p:nvSpPr>
        <p:spPr>
          <a:noFill/>
        </p:spPr>
        <p:txBody>
          <a:bodyPr/>
          <a:lstStyle>
            <a:lvl1pPr>
              <a:defRPr sz="2800">
                <a:solidFill>
                  <a:schemeClr val="tx1"/>
                </a:solidFill>
                <a:latin typeface="VNI-Times" pitchFamily="2" charset="0"/>
              </a:defRPr>
            </a:lvl1pPr>
            <a:lvl2pPr marL="742950" indent="-285750">
              <a:defRPr sz="2800">
                <a:solidFill>
                  <a:schemeClr val="tx1"/>
                </a:solidFill>
                <a:latin typeface="VNI-Times" pitchFamily="2" charset="0"/>
              </a:defRPr>
            </a:lvl2pPr>
            <a:lvl3pPr marL="1143000" indent="-228600">
              <a:defRPr sz="2800">
                <a:solidFill>
                  <a:schemeClr val="tx1"/>
                </a:solidFill>
                <a:latin typeface="VNI-Times" pitchFamily="2" charset="0"/>
              </a:defRPr>
            </a:lvl3pPr>
            <a:lvl4pPr marL="1600200" indent="-228600">
              <a:defRPr sz="2800">
                <a:solidFill>
                  <a:schemeClr val="tx1"/>
                </a:solidFill>
                <a:latin typeface="VNI-Times" pitchFamily="2" charset="0"/>
              </a:defRPr>
            </a:lvl4pPr>
            <a:lvl5pPr marL="2057400" indent="-228600">
              <a:defRPr sz="2800">
                <a:solidFill>
                  <a:schemeClr val="tx1"/>
                </a:solidFill>
                <a:latin typeface="VNI-Times" pitchFamily="2" charset="0"/>
              </a:defRPr>
            </a:lvl5pPr>
            <a:lvl6pPr marL="2514600" indent="-228600" eaLnBrk="0" fontAlgn="base" hangingPunct="0">
              <a:spcBef>
                <a:spcPct val="0"/>
              </a:spcBef>
              <a:spcAft>
                <a:spcPct val="0"/>
              </a:spcAft>
              <a:defRPr sz="2800">
                <a:solidFill>
                  <a:schemeClr val="tx1"/>
                </a:solidFill>
                <a:latin typeface="VNI-Times" pitchFamily="2" charset="0"/>
              </a:defRPr>
            </a:lvl6pPr>
            <a:lvl7pPr marL="2971800" indent="-228600" eaLnBrk="0" fontAlgn="base" hangingPunct="0">
              <a:spcBef>
                <a:spcPct val="0"/>
              </a:spcBef>
              <a:spcAft>
                <a:spcPct val="0"/>
              </a:spcAft>
              <a:defRPr sz="2800">
                <a:solidFill>
                  <a:schemeClr val="tx1"/>
                </a:solidFill>
                <a:latin typeface="VNI-Times" pitchFamily="2" charset="0"/>
              </a:defRPr>
            </a:lvl7pPr>
            <a:lvl8pPr marL="3429000" indent="-228600" eaLnBrk="0" fontAlgn="base" hangingPunct="0">
              <a:spcBef>
                <a:spcPct val="0"/>
              </a:spcBef>
              <a:spcAft>
                <a:spcPct val="0"/>
              </a:spcAft>
              <a:defRPr sz="2800">
                <a:solidFill>
                  <a:schemeClr val="tx1"/>
                </a:solidFill>
                <a:latin typeface="VNI-Times" pitchFamily="2" charset="0"/>
              </a:defRPr>
            </a:lvl8pPr>
            <a:lvl9pPr marL="3886200" indent="-228600" eaLnBrk="0" fontAlgn="base" hangingPunct="0">
              <a:spcBef>
                <a:spcPct val="0"/>
              </a:spcBef>
              <a:spcAft>
                <a:spcPct val="0"/>
              </a:spcAft>
              <a:defRPr sz="2800">
                <a:solidFill>
                  <a:schemeClr val="tx1"/>
                </a:solidFill>
                <a:latin typeface="VNI-Times" pitchFamily="2" charset="0"/>
              </a:defRPr>
            </a:lvl9pPr>
          </a:lstStyle>
          <a:p>
            <a:fld id="{D49E55E4-1279-43B8-9B3F-5E90B50B9728}" type="slidenum">
              <a:rPr lang="en-US" sz="1200" smtClean="0">
                <a:latin typeface=".VnTime" panose="020B7200000000000000" pitchFamily="34" charset="0"/>
              </a:rPr>
            </a:fld>
            <a:endParaRPr lang="en-US" sz="1200" smtClean="0">
              <a:latin typeface=".VnTime" panose="020B7200000000000000"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C3A94F-E155-471F-A8AB-93EFDA02648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99F3D-12D4-461B-AC00-142F762C41D7}"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8C3A94F-E155-471F-A8AB-93EFDA02648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99F3D-12D4-461B-AC00-142F762C41D7}"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8C3A94F-E155-471F-A8AB-93EFDA02648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99F3D-12D4-461B-AC00-142F762C41D7}"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8C3A94F-E155-471F-A8AB-93EFDA02648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99F3D-12D4-461B-AC00-142F762C41D7}"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8C3A94F-E155-471F-A8AB-93EFDA02648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99F3D-12D4-461B-AC00-142F762C41D7}"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58C3A94F-E155-471F-A8AB-93EFDA02648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99F3D-12D4-461B-AC00-142F762C41D7}"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58C3A94F-E155-471F-A8AB-93EFDA026481}"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699F3D-12D4-461B-AC00-142F762C41D7}"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C3A94F-E155-471F-A8AB-93EFDA026481}"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699F3D-12D4-461B-AC00-142F762C41D7}"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3A94F-E155-471F-A8AB-93EFDA026481}"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699F3D-12D4-461B-AC00-142F762C41D7}"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8C3A94F-E155-471F-A8AB-93EFDA02648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99F3D-12D4-461B-AC00-142F762C41D7}"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8C3A94F-E155-471F-A8AB-93EFDA02648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99F3D-12D4-461B-AC00-142F762C41D7}"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C3A94F-E155-471F-A8AB-93EFDA026481}"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99F3D-12D4-461B-AC00-142F762C41D7}"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9.GIF"/><Relationship Id="rId7" Type="http://schemas.openxmlformats.org/officeDocument/2006/relationships/image" Target="../media/image8.GIF"/><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 Id="rId3" Type="http://schemas.openxmlformats.org/officeDocument/2006/relationships/image" Target="../media/image4.GIF"/><Relationship Id="rId2" Type="http://schemas.openxmlformats.org/officeDocument/2006/relationships/image" Target="../media/image3.GIF"/><Relationship Id="rId10" Type="http://schemas.openxmlformats.org/officeDocument/2006/relationships/notesSlide" Target="../notesSlides/notesSlide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7620" y="-78740"/>
            <a:ext cx="12176125" cy="7016115"/>
          </a:xfrm>
          <a:prstGeom prst="rect">
            <a:avLst/>
          </a:prstGeom>
          <a:solidFill>
            <a:srgbClr val="FFFF00"/>
          </a:solidFill>
        </p:spPr>
        <p:txBody>
          <a:bodyPr wrap="square" rtlCol="0">
            <a:spAutoFit/>
          </a:bodyPr>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5" name="Title 1"/>
          <p:cNvSpPr>
            <a:spLocks noGrp="1"/>
          </p:cNvSpPr>
          <p:nvPr/>
        </p:nvSpPr>
        <p:spPr>
          <a:xfrm>
            <a:off x="427990" y="1647190"/>
            <a:ext cx="11189335" cy="3035935"/>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1"/>
                  <a:srcRect/>
                  <a:tile tx="6350" ty="-127000" sx="65000" sy="64000" flip="none" algn="tl"/>
                </a:blipFill>
                <a:latin typeface="+mj-lt"/>
                <a:ea typeface="+mj-ea"/>
                <a:cs typeface="+mj-cs"/>
              </a:defRPr>
            </a:lvl1pPr>
          </a:lstStyle>
          <a:p>
            <a:pPr algn="ctr" fontAlgn="auto">
              <a:lnSpc>
                <a:spcPct val="150000"/>
              </a:lnSpc>
            </a:pPr>
            <a:r>
              <a:rPr lang="en-US" sz="3500" b="1" dirty="0" smtClean="0">
                <a:solidFill>
                  <a:srgbClr val="FF0000"/>
                </a:solidFill>
                <a:latin typeface="Arial" panose="020B0604020202020204" pitchFamily="34" charset="0"/>
                <a:cs typeface="Arial" panose="020B0604020202020204" pitchFamily="34" charset="0"/>
              </a:rPr>
              <a:t>ĐỊNH HƯỚNG </a:t>
            </a:r>
            <a:r>
              <a:rPr lang="en-US" sz="3500" b="1" dirty="0" err="1" smtClean="0">
                <a:solidFill>
                  <a:srgbClr val="FF0000"/>
                </a:solidFill>
                <a:latin typeface="Arial" panose="020B0604020202020204" pitchFamily="34" charset="0"/>
                <a:cs typeface="Arial" panose="020B0604020202020204" pitchFamily="34" charset="0"/>
              </a:rPr>
              <a:t>kiến</a:t>
            </a:r>
            <a:r>
              <a:rPr lang="en-US" sz="3500" b="1" dirty="0" smtClean="0">
                <a:solidFill>
                  <a:srgbClr val="FF0000"/>
                </a:solidFill>
                <a:latin typeface="Arial" panose="020B0604020202020204" pitchFamily="34" charset="0"/>
                <a:cs typeface="Arial" panose="020B0604020202020204" pitchFamily="34" charset="0"/>
              </a:rPr>
              <a:t> </a:t>
            </a:r>
            <a:r>
              <a:rPr lang="en-US" sz="3500" b="1" dirty="0" err="1" smtClean="0">
                <a:solidFill>
                  <a:srgbClr val="FF0000"/>
                </a:solidFill>
                <a:latin typeface="Arial" panose="020B0604020202020204" pitchFamily="34" charset="0"/>
                <a:cs typeface="Arial" panose="020B0604020202020204" pitchFamily="34" charset="0"/>
              </a:rPr>
              <a:t>thức TRỌNG TÂM</a:t>
            </a:r>
            <a:r>
              <a:rPr lang="en-US" sz="3500" b="1" dirty="0" smtClean="0">
                <a:solidFill>
                  <a:srgbClr val="FF0000"/>
                </a:solidFill>
                <a:latin typeface="Arial" panose="020B0604020202020204" pitchFamily="34" charset="0"/>
                <a:cs typeface="Arial" panose="020B0604020202020204" pitchFamily="34" charset="0"/>
              </a:rPr>
              <a:t> </a:t>
            </a:r>
            <a:r>
              <a:rPr lang="en-US" sz="3500" b="1" dirty="0" err="1" smtClean="0">
                <a:solidFill>
                  <a:srgbClr val="FF0000"/>
                </a:solidFill>
                <a:latin typeface="Arial" panose="020B0604020202020204" pitchFamily="34" charset="0"/>
                <a:cs typeface="Arial" panose="020B0604020202020204" pitchFamily="34" charset="0"/>
              </a:rPr>
              <a:t>ngữ</a:t>
            </a:r>
            <a:r>
              <a:rPr lang="en-US" sz="3500" b="1" dirty="0" smtClean="0">
                <a:solidFill>
                  <a:srgbClr val="FF0000"/>
                </a:solidFill>
                <a:latin typeface="Arial" panose="020B0604020202020204" pitchFamily="34" charset="0"/>
                <a:cs typeface="Arial" panose="020B0604020202020204" pitchFamily="34" charset="0"/>
              </a:rPr>
              <a:t> </a:t>
            </a:r>
            <a:r>
              <a:rPr lang="en-US" sz="3500" b="1" dirty="0" err="1" smtClean="0">
                <a:solidFill>
                  <a:srgbClr val="FF0000"/>
                </a:solidFill>
                <a:latin typeface="Arial" panose="020B0604020202020204" pitchFamily="34" charset="0"/>
                <a:cs typeface="Arial" panose="020B0604020202020204" pitchFamily="34" charset="0"/>
              </a:rPr>
              <a:t>văn 6</a:t>
            </a:r>
            <a:r>
              <a:rPr lang="en-US" sz="3500" b="1" dirty="0" smtClean="0">
                <a:solidFill>
                  <a:srgbClr val="FF0000"/>
                </a:solidFill>
                <a:latin typeface="Arial" panose="020B0604020202020204" pitchFamily="34" charset="0"/>
                <a:cs typeface="Arial" panose="020B0604020202020204" pitchFamily="34" charset="0"/>
              </a:rPr>
              <a:t> </a:t>
            </a:r>
            <a:br>
              <a:rPr lang="en-US" sz="3500" b="1" dirty="0" smtClean="0">
                <a:solidFill>
                  <a:srgbClr val="FF0000"/>
                </a:solidFill>
                <a:latin typeface="Arial" panose="020B0604020202020204" pitchFamily="34" charset="0"/>
                <a:cs typeface="Arial" panose="020B0604020202020204" pitchFamily="34" charset="0"/>
              </a:rPr>
            </a:br>
            <a:r>
              <a:rPr lang="en-US" sz="3500" b="1" dirty="0" err="1" smtClean="0">
                <a:solidFill>
                  <a:srgbClr val="FF0000"/>
                </a:solidFill>
                <a:latin typeface="Arial" panose="020B0604020202020204" pitchFamily="34" charset="0"/>
                <a:cs typeface="Arial" panose="020B0604020202020204" pitchFamily="34" charset="0"/>
              </a:rPr>
              <a:t>học</a:t>
            </a:r>
            <a:r>
              <a:rPr lang="en-US" sz="3500" b="1" dirty="0" smtClean="0">
                <a:solidFill>
                  <a:srgbClr val="FF0000"/>
                </a:solidFill>
                <a:latin typeface="Arial" panose="020B0604020202020204" pitchFamily="34" charset="0"/>
                <a:cs typeface="Arial" panose="020B0604020202020204" pitchFamily="34" charset="0"/>
              </a:rPr>
              <a:t> </a:t>
            </a:r>
            <a:r>
              <a:rPr lang="en-US" sz="3500" b="1" dirty="0" err="1" smtClean="0">
                <a:solidFill>
                  <a:srgbClr val="FF0000"/>
                </a:solidFill>
                <a:latin typeface="Arial" panose="020B0604020202020204" pitchFamily="34" charset="0"/>
                <a:cs typeface="Arial" panose="020B0604020202020204" pitchFamily="34" charset="0"/>
              </a:rPr>
              <a:t>kì</a:t>
            </a:r>
            <a:r>
              <a:rPr lang="en-US" sz="3500" b="1" dirty="0" smtClean="0">
                <a:solidFill>
                  <a:srgbClr val="FF0000"/>
                </a:solidFill>
                <a:latin typeface="Arial" panose="020B0604020202020204" pitchFamily="34" charset="0"/>
                <a:cs typeface="Arial" panose="020B0604020202020204" pitchFamily="34" charset="0"/>
              </a:rPr>
              <a:t> ii</a:t>
            </a:r>
            <a:br>
              <a:rPr lang="en-US" sz="3500" b="1" dirty="0" smtClean="0">
                <a:solidFill>
                  <a:srgbClr val="FF0000"/>
                </a:solidFill>
                <a:latin typeface="Arial" panose="020B0604020202020204" pitchFamily="34" charset="0"/>
                <a:cs typeface="Arial" panose="020B0604020202020204" pitchFamily="34" charset="0"/>
              </a:rPr>
            </a:br>
            <a:br>
              <a:rPr lang="en-US" sz="3500" b="1" dirty="0" smtClean="0">
                <a:solidFill>
                  <a:srgbClr val="FF0000"/>
                </a:solidFill>
                <a:latin typeface="Arial" panose="020B0604020202020204" pitchFamily="34" charset="0"/>
                <a:cs typeface="Arial" panose="020B0604020202020204" pitchFamily="34" charset="0"/>
              </a:rPr>
            </a:br>
            <a:r>
              <a:rPr lang="en-US" sz="3500" b="1" dirty="0" smtClean="0">
                <a:solidFill>
                  <a:srgbClr val="FF0000"/>
                </a:solidFill>
                <a:latin typeface="Arial" panose="020B0604020202020204" pitchFamily="34" charset="0"/>
                <a:cs typeface="Arial" panose="020B0604020202020204" pitchFamily="34" charset="0"/>
              </a:rPr>
              <a:t>NĂM HỌC: 2019 - 2020</a:t>
            </a:r>
            <a:endParaRPr lang="en-US" sz="3500" b="1" dirty="0">
              <a:solidFill>
                <a:srgbClr val="FF0000"/>
              </a:solidFill>
              <a:latin typeface="Arial" panose="020B0604020202020204" pitchFamily="34" charset="0"/>
              <a:cs typeface="Arial" panose="020B0604020202020204" pitchFamily="34" charset="0"/>
            </a:endParaRPr>
          </a:p>
        </p:txBody>
      </p:sp>
      <p:sp>
        <p:nvSpPr>
          <p:cNvPr id="6" name="TextBox 3"/>
          <p:cNvSpPr txBox="1"/>
          <p:nvPr/>
        </p:nvSpPr>
        <p:spPr>
          <a:xfrm>
            <a:off x="428634" y="218941"/>
            <a:ext cx="11384924" cy="52197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PHÒNG GIÁO DỤC VÀ ĐÀO TẠO THÀNH PHỐ BẾN TRE</a:t>
            </a:r>
            <a:endParaRPr lang="en-US" sz="2800" b="1" dirty="0" smtClean="0">
              <a:solidFill>
                <a:schemeClr val="accent1">
                  <a:lumMod val="7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68238" y="532261"/>
            <a:ext cx="5609231" cy="2770497"/>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r>
              <a:rPr lang="en-US" sz="2200" b="1" dirty="0" smtClean="0">
                <a:solidFill>
                  <a:srgbClr val="FF0000"/>
                </a:solidFill>
                <a:latin typeface="Times New Roman" panose="02020603050405020304" pitchFamily="18" charset="0"/>
                <a:cs typeface="Times New Roman" panose="02020603050405020304" pitchFamily="18" charset="0"/>
              </a:rPr>
              <a:t>1. </a:t>
            </a:r>
            <a:r>
              <a:rPr lang="en-US" sz="2200" b="1" dirty="0" err="1" smtClean="0">
                <a:solidFill>
                  <a:srgbClr val="FF0000"/>
                </a:solidFill>
                <a:latin typeface="Times New Roman" panose="02020603050405020304" pitchFamily="18" charset="0"/>
                <a:cs typeface="Times New Roman" panose="02020603050405020304" pitchFamily="18" charset="0"/>
              </a:rPr>
              <a:t>Truyện</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hiện</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đại</a:t>
            </a:r>
            <a:r>
              <a:rPr lang="en-US" sz="2200" b="1" dirty="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gồm</a:t>
            </a:r>
            <a:r>
              <a:rPr lang="en-US" sz="2200" dirty="0" smtClean="0">
                <a:solidFill>
                  <a:srgbClr val="FF0000"/>
                </a:solidFill>
                <a:latin typeface="Times New Roman" panose="02020603050405020304" pitchFamily="18" charset="0"/>
                <a:cs typeface="Times New Roman" panose="02020603050405020304" pitchFamily="18" charset="0"/>
              </a:rPr>
              <a:t> 5 </a:t>
            </a:r>
            <a:r>
              <a:rPr lang="en-US" sz="2200" dirty="0" err="1">
                <a:solidFill>
                  <a:srgbClr val="FF0000"/>
                </a:solidFill>
                <a:latin typeface="Times New Roman" panose="02020603050405020304" pitchFamily="18" charset="0"/>
                <a:cs typeface="Times New Roman" panose="02020603050405020304" pitchFamily="18" charset="0"/>
              </a:rPr>
              <a:t>văn</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bản</a:t>
            </a:r>
            <a:endParaRPr lang="en-US" sz="2200" dirty="0">
              <a:solidFill>
                <a:srgbClr val="FF000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Bài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học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đường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đời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đầu</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tiên</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a:solidFill>
                  <a:srgbClr val="0070C0"/>
                </a:solidFill>
                <a:latin typeface="Times New Roman" panose="02020603050405020304" pitchFamily="18" charset="0"/>
                <a:cs typeface="Times New Roman" panose="02020603050405020304" pitchFamily="18" charset="0"/>
              </a:rPr>
              <a:t>(</a:t>
            </a:r>
            <a:r>
              <a:rPr lang="en-US" sz="2200" i="1" dirty="0" err="1">
                <a:solidFill>
                  <a:srgbClr val="0070C0"/>
                </a:solidFill>
                <a:latin typeface="Times New Roman" panose="02020603050405020304" pitchFamily="18" charset="0"/>
                <a:cs typeface="Times New Roman" panose="02020603050405020304" pitchFamily="18" charset="0"/>
              </a:rPr>
              <a:t>trích</a:t>
            </a:r>
            <a:r>
              <a:rPr lang="en-US" sz="2200" i="1" dirty="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Dế</a:t>
            </a:r>
            <a:r>
              <a:rPr lang="en-US" sz="2200" i="1" dirty="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Mèn</a:t>
            </a:r>
            <a:r>
              <a:rPr lang="en-US" sz="2200" i="1" dirty="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phiêu</a:t>
            </a:r>
            <a:r>
              <a:rPr lang="en-US" sz="2200" i="1" dirty="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lưu</a:t>
            </a:r>
            <a:r>
              <a:rPr lang="en-US" sz="2200" i="1" dirty="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kí</a:t>
            </a:r>
            <a:r>
              <a:rPr lang="en-US" sz="2200" i="1" dirty="0">
                <a:solidFill>
                  <a:srgbClr val="0070C0"/>
                </a:solidFill>
                <a:latin typeface="Times New Roman" panose="02020603050405020304" pitchFamily="18" charset="0"/>
                <a:cs typeface="Times New Roman" panose="02020603050405020304" pitchFamily="18" charset="0"/>
              </a:rPr>
              <a:t> – </a:t>
            </a:r>
            <a:r>
              <a:rPr lang="en-US" sz="2200" i="1" dirty="0" err="1">
                <a:solidFill>
                  <a:srgbClr val="0070C0"/>
                </a:solidFill>
                <a:latin typeface="Times New Roman" panose="02020603050405020304" pitchFamily="18" charset="0"/>
                <a:cs typeface="Times New Roman" panose="02020603050405020304" pitchFamily="18" charset="0"/>
              </a:rPr>
              <a:t>Tô</a:t>
            </a:r>
            <a:r>
              <a:rPr lang="en-US" sz="2200" i="1" dirty="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Hoài</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Sông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nước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Cà</a:t>
            </a:r>
            <a:r>
              <a:rPr lang="en-US" sz="2200" b="1" dirty="0">
                <a:solidFill>
                  <a:srgbClr val="0070C0"/>
                </a:solidFill>
                <a:latin typeface="Times New Roman" panose="02020603050405020304" pitchFamily="18" charset="0"/>
                <a:cs typeface="Times New Roman" panose="02020603050405020304" pitchFamily="18" charset="0"/>
              </a:rPr>
              <a:t> Mau </a:t>
            </a:r>
            <a:r>
              <a:rPr lang="en-US" sz="2200" dirty="0">
                <a:solidFill>
                  <a:srgbClr val="0070C0"/>
                </a:solidFill>
                <a:latin typeface="Times New Roman" panose="02020603050405020304" pitchFamily="18" charset="0"/>
                <a:cs typeface="Times New Roman" panose="02020603050405020304" pitchFamily="18" charset="0"/>
              </a:rPr>
              <a:t>(</a:t>
            </a:r>
            <a:r>
              <a:rPr lang="en-US" sz="2200" dirty="0" err="1">
                <a:solidFill>
                  <a:srgbClr val="0070C0"/>
                </a:solidFill>
                <a:latin typeface="Times New Roman" panose="02020603050405020304" pitchFamily="18" charset="0"/>
                <a:cs typeface="Times New Roman" panose="02020603050405020304" pitchFamily="18" charset="0"/>
              </a:rPr>
              <a:t>Trích</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truyện</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dài</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Đất</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rừng</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phương</a:t>
            </a:r>
            <a:r>
              <a:rPr lang="en-US" sz="2200" dirty="0">
                <a:solidFill>
                  <a:srgbClr val="0070C0"/>
                </a:solidFill>
                <a:latin typeface="Times New Roman" panose="02020603050405020304" pitchFamily="18" charset="0"/>
                <a:cs typeface="Times New Roman" panose="02020603050405020304" pitchFamily="18" charset="0"/>
              </a:rPr>
              <a:t> Nam – </a:t>
            </a:r>
            <a:r>
              <a:rPr lang="en-US" sz="2200" dirty="0" err="1">
                <a:solidFill>
                  <a:srgbClr val="0070C0"/>
                </a:solidFill>
                <a:latin typeface="Times New Roman" panose="02020603050405020304" pitchFamily="18" charset="0"/>
                <a:cs typeface="Times New Roman" panose="02020603050405020304" pitchFamily="18" charset="0"/>
              </a:rPr>
              <a:t>Đoàn</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Giỏi</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Bức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tranh</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của</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em</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gái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tôi</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a:solidFill>
                  <a:srgbClr val="0070C0"/>
                </a:solidFill>
                <a:latin typeface="Times New Roman" panose="02020603050405020304" pitchFamily="18" charset="0"/>
                <a:cs typeface="Times New Roman" panose="02020603050405020304" pitchFamily="18" charset="0"/>
              </a:rPr>
              <a:t>(</a:t>
            </a:r>
            <a:r>
              <a:rPr lang="en-US" sz="2200" dirty="0" err="1">
                <a:solidFill>
                  <a:srgbClr val="0070C0"/>
                </a:solidFill>
                <a:latin typeface="Times New Roman" panose="02020603050405020304" pitchFamily="18" charset="0"/>
                <a:cs typeface="Times New Roman" panose="02020603050405020304" pitchFamily="18" charset="0"/>
              </a:rPr>
              <a:t>Tạ</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Duy</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Anh</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Vượt</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thác</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a:solidFill>
                  <a:srgbClr val="0070C0"/>
                </a:solidFill>
                <a:latin typeface="Times New Roman" panose="02020603050405020304" pitchFamily="18" charset="0"/>
                <a:cs typeface="Times New Roman" panose="02020603050405020304" pitchFamily="18" charset="0"/>
              </a:rPr>
              <a:t>(</a:t>
            </a:r>
            <a:r>
              <a:rPr lang="en-US" sz="2200" dirty="0" err="1">
                <a:solidFill>
                  <a:srgbClr val="0070C0"/>
                </a:solidFill>
                <a:latin typeface="Times New Roman" panose="02020603050405020304" pitchFamily="18" charset="0"/>
                <a:cs typeface="Times New Roman" panose="02020603050405020304" pitchFamily="18" charset="0"/>
              </a:rPr>
              <a:t>Võ</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Quảng</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Buổi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học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cuối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cùng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smtClean="0">
                <a:solidFill>
                  <a:srgbClr val="0070C0"/>
                </a:solidFill>
                <a:latin typeface="Times New Roman" panose="02020603050405020304" pitchFamily="18" charset="0"/>
                <a:cs typeface="Times New Roman" panose="02020603050405020304" pitchFamily="18" charset="0"/>
              </a:rPr>
              <a:t>(An-</a:t>
            </a:r>
            <a:r>
              <a:rPr lang="en-US" sz="2200" dirty="0" err="1" smtClean="0">
                <a:solidFill>
                  <a:srgbClr val="0070C0"/>
                </a:solidFill>
                <a:latin typeface="Times New Roman" panose="02020603050405020304" pitchFamily="18" charset="0"/>
                <a:cs typeface="Times New Roman" panose="02020603050405020304" pitchFamily="18" charset="0"/>
              </a:rPr>
              <a:t>phông</a:t>
            </a:r>
            <a:r>
              <a:rPr lang="en-US" sz="2200" dirty="0" smtClean="0">
                <a:solidFill>
                  <a:srgbClr val="0070C0"/>
                </a:solidFill>
                <a:latin typeface="Times New Roman" panose="02020603050405020304" pitchFamily="18" charset="0"/>
                <a:cs typeface="Times New Roman" panose="02020603050405020304" pitchFamily="18" charset="0"/>
              </a:rPr>
              <a:t>-</a:t>
            </a:r>
            <a:r>
              <a:rPr lang="en-US" sz="2200" dirty="0" err="1" smtClean="0">
                <a:solidFill>
                  <a:srgbClr val="0070C0"/>
                </a:solidFill>
                <a:latin typeface="Times New Roman" panose="02020603050405020304" pitchFamily="18" charset="0"/>
                <a:cs typeface="Times New Roman" panose="02020603050405020304" pitchFamily="18" charset="0"/>
              </a:rPr>
              <a:t>xơ</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Đô-đê</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p:txBody>
      </p:sp>
      <p:cxnSp>
        <p:nvCxnSpPr>
          <p:cNvPr id="40" name="Straight Connector 39"/>
          <p:cNvCxnSpPr/>
          <p:nvPr/>
        </p:nvCxnSpPr>
        <p:spPr>
          <a:xfrm>
            <a:off x="5622884" y="0"/>
            <a:ext cx="54585"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146291"/>
            <a:ext cx="2798395" cy="461665"/>
          </a:xfrm>
          <a:prstGeom prst="rect">
            <a:avLst/>
          </a:prstGeom>
        </p:spPr>
        <p:txBody>
          <a:bodyPr wrap="none">
            <a:sp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I. PHẦN </a:t>
            </a:r>
            <a:r>
              <a:rPr lang="en-US" sz="2400" b="1" dirty="0">
                <a:solidFill>
                  <a:srgbClr val="FF0000"/>
                </a:solidFill>
                <a:latin typeface="Times New Roman" panose="02020603050405020304" pitchFamily="18" charset="0"/>
                <a:cs typeface="Times New Roman" panose="02020603050405020304" pitchFamily="18" charset="0"/>
              </a:rPr>
              <a:t>VĂN BẢN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5745707" y="34254"/>
            <a:ext cx="3794078"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1.5. </a:t>
            </a:r>
            <a:r>
              <a:rPr lang="en-US" sz="2400" b="1" dirty="0" err="1" smtClean="0">
                <a:solidFill>
                  <a:srgbClr val="FF0000"/>
                </a:solidFill>
                <a:latin typeface="Times New Roman" panose="02020603050405020304" pitchFamily="18" charset="0"/>
                <a:cs typeface="Times New Roman" panose="02020603050405020304" pitchFamily="18" charset="0"/>
              </a:rPr>
              <a:t>Buổi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học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cuối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cùng</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17" name="TextBox 10"/>
          <p:cNvSpPr txBox="1">
            <a:spLocks noChangeArrowheads="1"/>
          </p:cNvSpPr>
          <p:nvPr/>
        </p:nvSpPr>
        <p:spPr bwMode="auto">
          <a:xfrm>
            <a:off x="5753982" y="2403595"/>
            <a:ext cx="6227762"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a:solidFill>
                  <a:srgbClr val="180CB4"/>
                </a:solidFill>
                <a:latin typeface="Times New Roman" panose="02020603050405020304" pitchFamily="18" charset="0"/>
                <a:cs typeface="Times New Roman" panose="02020603050405020304" pitchFamily="18" charset="0"/>
              </a:rPr>
              <a:t>- Nghệ </a:t>
            </a:r>
            <a:r>
              <a:rPr lang="vi-VN" altLang="en-US" sz="2300" b="1" dirty="0" smtClean="0">
                <a:solidFill>
                  <a:srgbClr val="180CB4"/>
                </a:solidFill>
                <a:latin typeface="Times New Roman" panose="02020603050405020304" pitchFamily="18" charset="0"/>
                <a:cs typeface="Times New Roman" panose="02020603050405020304" pitchFamily="18" charset="0"/>
              </a:rPr>
              <a:t>thuật:</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Kể</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chuyện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theo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ngôi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thứ</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nhất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Xây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dựng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huống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truyện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đáo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tâm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vật</a:t>
            </a:r>
            <a:r>
              <a:rPr lang="en-US" sz="2300" dirty="0">
                <a:latin typeface="Times New Roman" panose="02020603050405020304" pitchFamily="18" charset="0"/>
                <a:cs typeface="Times New Roman" panose="02020603050405020304" pitchFamily="18" charset="0"/>
              </a:rPr>
              <a:t> qua </a:t>
            </a:r>
            <a:r>
              <a:rPr lang="en-US" sz="2300" dirty="0" err="1">
                <a:latin typeface="Times New Roman" panose="02020603050405020304" pitchFamily="18" charset="0"/>
                <a:cs typeface="Times New Roman" panose="02020603050405020304" pitchFamily="18" charset="0"/>
              </a:rPr>
              <a:t>tâm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trạng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suy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nghĩ</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ngoại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hành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Ngôn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ngữ</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câu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văn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biểu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thán</a:t>
            </a:r>
            <a:r>
              <a:rPr lang="en-US" sz="2300" dirty="0">
                <a:latin typeface="Times New Roman" panose="02020603050405020304" pitchFamily="18" charset="0"/>
                <a:cs typeface="Times New Roman" panose="02020603050405020304" pitchFamily="18" charset="0"/>
              </a:rPr>
              <a:t>, so </a:t>
            </a:r>
            <a:r>
              <a:rPr lang="en-US" sz="2300" dirty="0" err="1">
                <a:latin typeface="Times New Roman" panose="02020603050405020304" pitchFamily="18" charset="0"/>
                <a:cs typeface="Times New Roman" panose="02020603050405020304" pitchFamily="18" charset="0"/>
              </a:rPr>
              <a:t>sánh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đáo</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algn="just">
              <a:tabLst>
                <a:tab pos="0" algn="l"/>
                <a:tab pos="3276600" algn="ctr"/>
                <a:tab pos="6477000" algn="r"/>
              </a:tabLst>
            </a:pP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TextBox 4"/>
          <p:cNvSpPr txBox="1">
            <a:spLocks noChangeArrowheads="1"/>
          </p:cNvSpPr>
          <p:nvPr/>
        </p:nvSpPr>
        <p:spPr bwMode="auto">
          <a:xfrm>
            <a:off x="5804782" y="4500759"/>
            <a:ext cx="6176962"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smtClean="0">
                <a:solidFill>
                  <a:srgbClr val="180CB4"/>
                </a:solidFill>
                <a:latin typeface="Times New Roman" panose="02020603050405020304" pitchFamily="18" charset="0"/>
                <a:cs typeface="Times New Roman" panose="02020603050405020304" pitchFamily="18" charset="0"/>
              </a:rPr>
              <a:t>- Nội dung:</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Truyện</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hiện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lòng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yêu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nước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một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biểu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hiện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cụ</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yêu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tiếng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nói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tộc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một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tộc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rơi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vòng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nô</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lệ</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chừng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nào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họ</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vẫn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giữ</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vững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tiếng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nói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thì</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chẳng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gì</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nắm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được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chìa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khóa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chốn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lao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tù</a:t>
            </a:r>
            <a:r>
              <a:rPr lang="en-US" sz="2300" dirty="0">
                <a:latin typeface="Times New Roman" panose="02020603050405020304" pitchFamily="18" charset="0"/>
                <a:cs typeface="Times New Roman" panose="02020603050405020304" pitchFamily="18" charset="0"/>
              </a:rPr>
              <a:t>…” </a:t>
            </a:r>
            <a:r>
              <a:rPr lang="en-US" altLang="en-US" sz="2300" b="1" dirty="0" smtClean="0">
                <a:solidFill>
                  <a:srgbClr val="180CB4"/>
                </a:solidFill>
                <a:latin typeface="Times New Roman" panose="02020603050405020304" pitchFamily="18" charset="0"/>
                <a:cs typeface="Times New Roman" panose="02020603050405020304" pitchFamily="18" charset="0"/>
              </a:rPr>
              <a:t> </a:t>
            </a: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5745708" y="598119"/>
            <a:ext cx="6236035" cy="1862048"/>
          </a:xfrm>
          <a:prstGeom prst="rect">
            <a:avLst/>
          </a:prstGeom>
        </p:spPr>
        <p:txBody>
          <a:bodyPr wrap="square">
            <a:spAutoFit/>
          </a:bodyPr>
          <a:lstStyle/>
          <a:p>
            <a:pPr algn="just"/>
            <a:r>
              <a:rPr lang="en-US" sz="2300" b="1" dirty="0">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300" b="1" dirty="0" err="1">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US" sz="2300" b="1" dirty="0">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vì</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sao</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dịch</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Trần</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Việt</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Anh</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Vũ</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300" b="1" dirty="0" smtClean="0">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300" b="1" dirty="0" err="1" smtClean="0">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300" b="1" dirty="0" smtClean="0">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300" b="1" dirty="0" err="1" smtClean="0">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sz="2300" b="1" dirty="0" smtClean="0">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truyện</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3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300" b="1" dirty="0" smtClean="0">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300" b="1" dirty="0">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PTBĐ: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Tự</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sự</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miêu</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3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68238" y="532261"/>
            <a:ext cx="5609231" cy="2306473"/>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just"/>
            <a:r>
              <a:rPr lang="en-US" sz="2400" b="1" dirty="0" smtClean="0">
                <a:solidFill>
                  <a:srgbClr val="FF0000"/>
                </a:solidFill>
                <a:latin typeface="Times New Roman" panose="02020603050405020304" pitchFamily="18" charset="0"/>
                <a:cs typeface="Times New Roman" panose="02020603050405020304" pitchFamily="18" charset="0"/>
              </a:rPr>
              <a:t>2. </a:t>
            </a:r>
            <a:r>
              <a:rPr lang="en-US" sz="2400" b="1" dirty="0" err="1">
                <a:solidFill>
                  <a:srgbClr val="FF0000"/>
                </a:solidFill>
                <a:latin typeface="Times New Roman" panose="02020603050405020304" pitchFamily="18" charset="0"/>
                <a:cs typeface="Times New Roman" panose="02020603050405020304" pitchFamily="18" charset="0"/>
              </a:rPr>
              <a:t>Thơ</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hiện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đại</a:t>
            </a:r>
            <a:r>
              <a:rPr lang="en-US" sz="2400" b="1" dirty="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3 </a:t>
            </a:r>
            <a:r>
              <a:rPr lang="en-US" sz="2400" dirty="0" err="1">
                <a:solidFill>
                  <a:srgbClr val="FF0000"/>
                </a:solidFill>
                <a:latin typeface="Times New Roman" panose="02020603050405020304" pitchFamily="18" charset="0"/>
                <a:cs typeface="Times New Roman" panose="02020603050405020304" pitchFamily="18" charset="0"/>
              </a:rPr>
              <a:t>bài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thơ</a:t>
            </a:r>
            <a:endParaRPr lang="en-US" sz="2400" dirty="0">
              <a:solidFill>
                <a:srgbClr val="FF0000"/>
              </a:solidFill>
              <a:latin typeface="Times New Roman" panose="02020603050405020304" pitchFamily="18" charset="0"/>
              <a:cs typeface="Times New Roman" panose="02020603050405020304" pitchFamily="18" charset="0"/>
            </a:endParaRPr>
          </a:p>
          <a:p>
            <a:pPr algn="just"/>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Đêm</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a:solidFill>
                  <a:srgbClr val="180CB4"/>
                </a:solidFill>
                <a:latin typeface="Times New Roman" panose="02020603050405020304" pitchFamily="18" charset="0"/>
                <a:cs typeface="Times New Roman" panose="02020603050405020304" pitchFamily="18" charset="0"/>
              </a:rPr>
              <a:t>nay </a:t>
            </a:r>
            <a:r>
              <a:rPr lang="en-US" sz="2400" b="1" dirty="0" err="1">
                <a:solidFill>
                  <a:srgbClr val="180CB4"/>
                </a:solidFill>
                <a:latin typeface="Times New Roman" panose="02020603050405020304" pitchFamily="18" charset="0"/>
                <a:cs typeface="Times New Roman" panose="02020603050405020304" pitchFamily="18" charset="0"/>
              </a:rPr>
              <a:t>Bác</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không</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ngủ</a:t>
            </a:r>
            <a:r>
              <a:rPr lang="en-US" sz="2400" b="1" dirty="0">
                <a:solidFill>
                  <a:srgbClr val="180CB4"/>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(Minh </a:t>
            </a:r>
            <a:r>
              <a:rPr lang="en-US" sz="2400" i="1" dirty="0" err="1">
                <a:solidFill>
                  <a:srgbClr val="31229E"/>
                </a:solidFill>
                <a:latin typeface="Times New Roman" panose="02020603050405020304" pitchFamily="18" charset="0"/>
                <a:cs typeface="Times New Roman" panose="02020603050405020304" pitchFamily="18" charset="0"/>
              </a:rPr>
              <a:t>Huệ</a:t>
            </a:r>
            <a:r>
              <a:rPr lang="en-US" sz="2400" i="1" dirty="0">
                <a:solidFill>
                  <a:srgbClr val="31229E"/>
                </a:solidFill>
                <a:latin typeface="Times New Roman" panose="02020603050405020304" pitchFamily="18" charset="0"/>
                <a:cs typeface="Times New Roman" panose="02020603050405020304" pitchFamily="18" charset="0"/>
              </a:rPr>
              <a:t>)</a:t>
            </a:r>
            <a:endParaRPr lang="en-US" sz="2400" i="1" dirty="0">
              <a:solidFill>
                <a:srgbClr val="31229E"/>
              </a:solidFill>
              <a:latin typeface="Times New Roman" panose="02020603050405020304" pitchFamily="18" charset="0"/>
              <a:cs typeface="Times New Roman" panose="02020603050405020304" pitchFamily="18" charset="0"/>
            </a:endParaRPr>
          </a:p>
          <a:p>
            <a:pPr algn="just"/>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Lượm</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Tố</a:t>
            </a:r>
            <a:r>
              <a:rPr lang="en-US" sz="2400" i="1" dirty="0">
                <a:solidFill>
                  <a:srgbClr val="31229E"/>
                </a:solidFill>
                <a:latin typeface="Times New Roman" panose="02020603050405020304" pitchFamily="18" charset="0"/>
                <a:cs typeface="Times New Roman" panose="02020603050405020304" pitchFamily="18" charset="0"/>
              </a:rPr>
              <a:t> </a:t>
            </a:r>
            <a:r>
              <a:rPr lang="en-US" sz="2400" i="1" dirty="0" err="1">
                <a:solidFill>
                  <a:srgbClr val="31229E"/>
                </a:solidFill>
                <a:latin typeface="Times New Roman" panose="02020603050405020304" pitchFamily="18" charset="0"/>
                <a:cs typeface="Times New Roman" panose="02020603050405020304" pitchFamily="18" charset="0"/>
              </a:rPr>
              <a:t>Hữu</a:t>
            </a:r>
            <a:r>
              <a:rPr lang="en-US" sz="2400" i="1" dirty="0" smtClean="0">
                <a:solidFill>
                  <a:srgbClr val="31229E"/>
                </a:solidFill>
                <a:latin typeface="Times New Roman" panose="02020603050405020304" pitchFamily="18" charset="0"/>
                <a:cs typeface="Times New Roman" panose="02020603050405020304" pitchFamily="18" charset="0"/>
              </a:rPr>
              <a:t>)</a:t>
            </a:r>
            <a:endParaRPr lang="en-US" sz="2400" i="1" dirty="0" smtClean="0">
              <a:solidFill>
                <a:srgbClr val="31229E"/>
              </a:solidFill>
              <a:latin typeface="Times New Roman" panose="02020603050405020304" pitchFamily="18" charset="0"/>
              <a:cs typeface="Times New Roman" panose="02020603050405020304" pitchFamily="18" charset="0"/>
            </a:endParaRPr>
          </a:p>
          <a:p>
            <a:pPr algn="just"/>
            <a:endParaRPr lang="en-US" sz="2400" i="1" dirty="0">
              <a:solidFill>
                <a:srgbClr val="31229E"/>
              </a:solidFill>
              <a:latin typeface="Times New Roman" panose="02020603050405020304" pitchFamily="18" charset="0"/>
              <a:cs typeface="Times New Roman" panose="02020603050405020304" pitchFamily="18" charset="0"/>
            </a:endParaRPr>
          </a:p>
          <a:p>
            <a:pPr algn="just"/>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Mưa</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Trần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Khoa</a:t>
            </a:r>
            <a:r>
              <a:rPr lang="en-US" sz="2400" dirty="0">
                <a:latin typeface="Times New Roman" panose="02020603050405020304" pitchFamily="18" charset="0"/>
                <a:cs typeface="Times New Roman" panose="02020603050405020304" pitchFamily="18" charset="0"/>
              </a:rPr>
              <a:t> - </a:t>
            </a:r>
            <a:r>
              <a:rPr lang="en-US" sz="2400" b="1" i="1" dirty="0" err="1">
                <a:solidFill>
                  <a:srgbClr val="FF0000"/>
                </a:solidFill>
                <a:latin typeface="Times New Roman" panose="02020603050405020304" pitchFamily="18" charset="0"/>
                <a:cs typeface="Times New Roman" panose="02020603050405020304" pitchFamily="18" charset="0"/>
              </a:rPr>
              <a:t>tự</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cxnSp>
        <p:nvCxnSpPr>
          <p:cNvPr id="40" name="Straight Connector 39"/>
          <p:cNvCxnSpPr/>
          <p:nvPr/>
        </p:nvCxnSpPr>
        <p:spPr>
          <a:xfrm>
            <a:off x="5078054" y="0"/>
            <a:ext cx="54585"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146291"/>
            <a:ext cx="2798395" cy="461665"/>
          </a:xfrm>
          <a:prstGeom prst="rect">
            <a:avLst/>
          </a:prstGeom>
        </p:spPr>
        <p:txBody>
          <a:bodyPr wrap="none">
            <a:sp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I. PHẦN </a:t>
            </a:r>
            <a:r>
              <a:rPr lang="en-US" sz="2400" b="1" dirty="0">
                <a:solidFill>
                  <a:srgbClr val="FF0000"/>
                </a:solidFill>
                <a:latin typeface="Times New Roman" panose="02020603050405020304" pitchFamily="18" charset="0"/>
                <a:cs typeface="Times New Roman" panose="02020603050405020304" pitchFamily="18" charset="0"/>
              </a:rPr>
              <a:t>VĂN BẢN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5243195" y="146050"/>
            <a:ext cx="4965065" cy="46037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2.1. </a:t>
            </a:r>
            <a:r>
              <a:rPr lang="en-US" sz="2400" b="1" dirty="0" err="1" smtClean="0">
                <a:solidFill>
                  <a:srgbClr val="FF0000"/>
                </a:solidFill>
                <a:latin typeface="Times New Roman" panose="02020603050405020304" pitchFamily="18" charset="0"/>
                <a:cs typeface="Times New Roman" panose="02020603050405020304" pitchFamily="18" charset="0"/>
              </a:rPr>
              <a:t>Đêm</a:t>
            </a:r>
            <a:r>
              <a:rPr lang="en-US" sz="2400" b="1" dirty="0" smtClean="0">
                <a:solidFill>
                  <a:srgbClr val="FF0000"/>
                </a:solidFill>
                <a:latin typeface="Times New Roman" panose="02020603050405020304" pitchFamily="18" charset="0"/>
                <a:cs typeface="Times New Roman" panose="02020603050405020304" pitchFamily="18" charset="0"/>
              </a:rPr>
              <a:t> nay </a:t>
            </a:r>
            <a:r>
              <a:rPr lang="en-US" sz="2400" b="1" dirty="0" err="1" smtClean="0">
                <a:solidFill>
                  <a:srgbClr val="FF0000"/>
                </a:solidFill>
                <a:latin typeface="Times New Roman" panose="02020603050405020304" pitchFamily="18" charset="0"/>
                <a:cs typeface="Times New Roman" panose="02020603050405020304" pitchFamily="18" charset="0"/>
              </a:rPr>
              <a:t>Bác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không</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ngủ</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Rectangle 1"/>
          <p:cNvSpPr>
            <a:spLocks noChangeArrowheads="1"/>
          </p:cNvSpPr>
          <p:nvPr/>
        </p:nvSpPr>
        <p:spPr bwMode="auto">
          <a:xfrm>
            <a:off x="5243195" y="692785"/>
            <a:ext cx="6616700" cy="149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2300" b="1" i="0" strike="noStrike" cap="none" normalizeH="0" baseline="0" dirty="0" smtClean="0">
                <a:ln>
                  <a:noFill/>
                </a:ln>
                <a:solidFill>
                  <a:srgbClr val="31229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1" i="0" strike="noStrike" cap="none" normalizeH="0" baseline="0" dirty="0" err="1" smtClean="0">
                <a:ln>
                  <a:noFill/>
                </a:ln>
                <a:solidFill>
                  <a:srgbClr val="31229E"/>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kumimoji="0" lang="en-US" altLang="en-US" sz="2300" b="1" i="0" strike="noStrike" cap="none" normalizeH="0" baseline="0" dirty="0" smtClean="0">
                <a:ln>
                  <a:noFill/>
                </a:ln>
                <a:solidFill>
                  <a:srgbClr val="31229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1" i="0" strike="noStrike" cap="none" normalizeH="0" baseline="0" dirty="0" err="1" smtClean="0">
                <a:ln>
                  <a:noFill/>
                </a:ln>
                <a:solidFill>
                  <a:srgbClr val="31229E"/>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altLang="en-US" sz="2300" b="1" i="0" strike="noStrike" cap="none" normalizeH="0" baseline="0" dirty="0" smtClean="0">
                <a:ln>
                  <a:noFill/>
                </a:ln>
                <a:solidFill>
                  <a:srgbClr val="31229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1951, in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ea typeface="Times New Roman" panose="02020603050405020304" pitchFamily="18" charset="0"/>
                <a:cs typeface="Times New Roman" panose="02020603050405020304" pitchFamily="18" charset="0"/>
              </a:rPr>
              <a:t>T</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ập</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kumimoji="0" lang="en-US" alt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(1945 – 1975)</a:t>
            </a:r>
            <a:endParaRPr kumimoji="0" lang="en-US" altLang="en-US"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2300" b="1" i="0" strike="noStrike" cap="none" normalizeH="0" baseline="0" dirty="0" smtClean="0">
                <a:ln>
                  <a:noFill/>
                </a:ln>
                <a:solidFill>
                  <a:srgbClr val="31229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1" i="0" strike="noStrike" cap="none" normalizeH="0" baseline="0" dirty="0" err="1" smtClean="0">
                <a:ln>
                  <a:noFill/>
                </a:ln>
                <a:solidFill>
                  <a:srgbClr val="31229E"/>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altLang="en-US" sz="2300" b="1" i="0" strike="noStrike" cap="none" normalizeH="0" baseline="0" dirty="0" smtClean="0">
                <a:ln>
                  <a:noFill/>
                </a:ln>
                <a:solidFill>
                  <a:srgbClr val="31229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1" i="0" strike="noStrike" cap="none" normalizeH="0" baseline="0" dirty="0" err="1" smtClean="0">
                <a:ln>
                  <a:noFill/>
                </a:ln>
                <a:solidFill>
                  <a:srgbClr val="31229E"/>
                </a:solidFill>
                <a:effectLst/>
                <a:latin typeface="Times New Roman" panose="02020603050405020304" pitchFamily="18" charset="0"/>
                <a:ea typeface="Times New Roman" panose="02020603050405020304" pitchFamily="18" charset="0"/>
                <a:cs typeface="Times New Roman" panose="02020603050405020304" pitchFamily="18" charset="0"/>
              </a:rPr>
              <a:t>loại</a:t>
            </a:r>
            <a:r>
              <a:rPr kumimoji="0" lang="en-US" altLang="en-US" sz="2300" b="1" i="0" strike="noStrike" cap="none" normalizeH="0" baseline="0" dirty="0" smtClean="0">
                <a:ln>
                  <a:noFill/>
                </a:ln>
                <a:solidFill>
                  <a:srgbClr val="31229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5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chữ</a:t>
            </a:r>
            <a:endParaRPr kumimoji="0" lang="en-US" altLang="en-US" sz="2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2300" b="1" i="0" strike="noStrike" cap="none" normalizeH="0" baseline="0" dirty="0" smtClean="0">
                <a:ln>
                  <a:noFill/>
                </a:ln>
                <a:solidFill>
                  <a:srgbClr val="31229E"/>
                </a:solidFill>
                <a:effectLst/>
                <a:latin typeface="Times New Roman" panose="02020603050405020304" pitchFamily="18" charset="0"/>
                <a:ea typeface="Times New Roman" panose="02020603050405020304" pitchFamily="18" charset="0"/>
                <a:cs typeface="Times New Roman" panose="02020603050405020304" pitchFamily="18" charset="0"/>
              </a:rPr>
              <a:t>- PTBĐ:</a:t>
            </a:r>
            <a:r>
              <a:rPr kumimoji="0" lang="en-US" altLang="en-US" sz="2300" i="0"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B</a:t>
            </a:r>
            <a:r>
              <a:rPr lang="en-US" altLang="en-US" sz="2300" dirty="0" err="1" smtClean="0">
                <a:ln>
                  <a:noFill/>
                </a:ln>
                <a:effectLst/>
                <a:latin typeface="Times New Roman" panose="02020603050405020304" pitchFamily="18" charset="0"/>
                <a:ea typeface="Times New Roman" panose="02020603050405020304" pitchFamily="18" charset="0"/>
                <a:cs typeface="Times New Roman" panose="02020603050405020304" pitchFamily="18" charset="0"/>
                <a:sym typeface="+mn-ea"/>
              </a:rPr>
              <a:t>iểu</a:t>
            </a:r>
            <a:r>
              <a:rPr lang="en-US" altLang="en-US" sz="230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sym typeface="+mn-ea"/>
              </a:rPr>
              <a:t> </a:t>
            </a:r>
            <a:r>
              <a:rPr lang="en-US" altLang="en-US" sz="2300" dirty="0" err="1" smtClean="0">
                <a:ln>
                  <a:noFill/>
                </a:ln>
                <a:effectLst/>
                <a:latin typeface="Times New Roman" panose="02020603050405020304" pitchFamily="18" charset="0"/>
                <a:ea typeface="Times New Roman" panose="02020603050405020304" pitchFamily="18" charset="0"/>
                <a:cs typeface="Times New Roman" panose="02020603050405020304" pitchFamily="18" charset="0"/>
                <a:sym typeface="+mn-ea"/>
              </a:rPr>
              <a:t>cảm</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hợp tự sự,</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miêu</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tả.</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2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TextBox 10"/>
          <p:cNvSpPr txBox="1">
            <a:spLocks noChangeArrowheads="1"/>
          </p:cNvSpPr>
          <p:nvPr/>
        </p:nvSpPr>
        <p:spPr bwMode="auto">
          <a:xfrm>
            <a:off x="5243830" y="2403475"/>
            <a:ext cx="6737350" cy="150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a:solidFill>
                  <a:srgbClr val="180CB4"/>
                </a:solidFill>
                <a:latin typeface="Times New Roman" panose="02020603050405020304" pitchFamily="18" charset="0"/>
                <a:cs typeface="Times New Roman" panose="02020603050405020304" pitchFamily="18" charset="0"/>
              </a:rPr>
              <a:t>- Nghệ </a:t>
            </a:r>
            <a:r>
              <a:rPr lang="vi-VN" altLang="en-US" sz="2300" b="1" dirty="0" smtClean="0">
                <a:solidFill>
                  <a:srgbClr val="180CB4"/>
                </a:solidFill>
                <a:latin typeface="Times New Roman" panose="02020603050405020304" pitchFamily="18" charset="0"/>
                <a:cs typeface="Times New Roman" panose="02020603050405020304" pitchFamily="18" charset="0"/>
              </a:rPr>
              <a:t>thuật:</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Thể</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thơ</a:t>
            </a:r>
            <a:r>
              <a:rPr lang="en-US" sz="2300" dirty="0">
                <a:latin typeface="Times New Roman" panose="02020603050405020304" pitchFamily="18" charset="0"/>
                <a:cs typeface="Times New Roman" panose="02020603050405020304" pitchFamily="18" charset="0"/>
              </a:rPr>
              <a:t> 5 </a:t>
            </a:r>
            <a:r>
              <a:rPr lang="en-US" sz="2300" dirty="0" err="1">
                <a:latin typeface="Times New Roman" panose="02020603050405020304" pitchFamily="18" charset="0"/>
                <a:cs typeface="Times New Roman" panose="02020603050405020304" pitchFamily="18" charset="0"/>
              </a:rPr>
              <a:t>chữ</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biểu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 lời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giản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dị</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ảnh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hiện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thành; 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láy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gợi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gợi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khắc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họa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ảnh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cao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đẹp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về</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Hồ</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yêu</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TextBox 4"/>
          <p:cNvSpPr txBox="1">
            <a:spLocks noChangeArrowheads="1"/>
          </p:cNvSpPr>
          <p:nvPr/>
        </p:nvSpPr>
        <p:spPr bwMode="auto">
          <a:xfrm>
            <a:off x="5243830" y="4253230"/>
            <a:ext cx="6737350" cy="1861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smtClean="0">
                <a:solidFill>
                  <a:srgbClr val="180CB4"/>
                </a:solidFill>
                <a:latin typeface="Times New Roman" panose="02020603050405020304" pitchFamily="18" charset="0"/>
                <a:cs typeface="Times New Roman" panose="02020603050405020304" pitchFamily="18" charset="0"/>
              </a:rPr>
              <a:t>- Nội dung</a:t>
            </a:r>
            <a:r>
              <a:rPr lang="vi-VN" altLang="en-US" sz="2300" dirty="0" smtClean="0">
                <a:solidFill>
                  <a:schemeClr val="tx1"/>
                </a:solidFill>
                <a:latin typeface="Times New Roman" panose="02020603050405020304" pitchFamily="18" charset="0"/>
                <a:cs typeface="Times New Roman" panose="02020603050405020304" pitchFamily="18" charset="0"/>
              </a:rPr>
              <a:t>: </a:t>
            </a:r>
            <a:r>
              <a:rPr lang="en-US" altLang="vi-VN" sz="2300" dirty="0" smtClean="0">
                <a:solidFill>
                  <a:schemeClr val="tx1"/>
                </a:solidFill>
                <a:latin typeface="Times New Roman" panose="02020603050405020304" pitchFamily="18" charset="0"/>
                <a:cs typeface="Times New Roman" panose="02020603050405020304" pitchFamily="18" charset="0"/>
              </a:rPr>
              <a:t>Qua câu chuyện về một đêm không ngủ của Bác Hồ trên đường đi chiến dịch, bài thơ đã thể hiện tấm lòng yêu thương sâu sắc, rộng lớn của Bác với bộ đội và nhân dân, tình cảm yêu kính, cảm phục của người chiến sĩ đối với lãnh tụ.</a:t>
            </a:r>
            <a:r>
              <a:rPr lang="vi-VN" altLang="en-US" sz="2300" dirty="0" smtClean="0">
                <a:solidFill>
                  <a:schemeClr val="tx1"/>
                </a:solidFill>
                <a:latin typeface="Times New Roman" panose="02020603050405020304" pitchFamily="18" charset="0"/>
                <a:cs typeface="Times New Roman" panose="02020603050405020304" pitchFamily="18" charset="0"/>
              </a:rPr>
              <a:t> </a:t>
            </a:r>
            <a:endParaRPr lang="vi-VN" altLang="en-US" sz="23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ldLvl="0" animBg="1"/>
      <p:bldP spid="8"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68238" y="532261"/>
            <a:ext cx="5609231" cy="2306473"/>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just"/>
            <a:r>
              <a:rPr lang="en-US" sz="2400" b="1" dirty="0" smtClean="0">
                <a:solidFill>
                  <a:srgbClr val="FF0000"/>
                </a:solidFill>
                <a:latin typeface="Times New Roman" panose="02020603050405020304" pitchFamily="18" charset="0"/>
                <a:cs typeface="Times New Roman" panose="02020603050405020304" pitchFamily="18" charset="0"/>
              </a:rPr>
              <a:t>2. </a:t>
            </a:r>
            <a:r>
              <a:rPr lang="en-US" sz="2400" b="1" dirty="0" err="1">
                <a:solidFill>
                  <a:srgbClr val="FF0000"/>
                </a:solidFill>
                <a:latin typeface="Times New Roman" panose="02020603050405020304" pitchFamily="18" charset="0"/>
                <a:cs typeface="Times New Roman" panose="02020603050405020304" pitchFamily="18" charset="0"/>
              </a:rPr>
              <a:t>Thơ</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hiện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đại</a:t>
            </a:r>
            <a:r>
              <a:rPr lang="en-US" sz="2400" b="1" dirty="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3 </a:t>
            </a:r>
            <a:r>
              <a:rPr lang="en-US" sz="2400" dirty="0" err="1">
                <a:solidFill>
                  <a:srgbClr val="FF0000"/>
                </a:solidFill>
                <a:latin typeface="Times New Roman" panose="02020603050405020304" pitchFamily="18" charset="0"/>
                <a:cs typeface="Times New Roman" panose="02020603050405020304" pitchFamily="18" charset="0"/>
              </a:rPr>
              <a:t>bài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thơ</a:t>
            </a:r>
            <a:endParaRPr lang="en-US" sz="2400" dirty="0">
              <a:solidFill>
                <a:srgbClr val="FF0000"/>
              </a:solidFill>
              <a:latin typeface="Times New Roman" panose="02020603050405020304" pitchFamily="18" charset="0"/>
              <a:cs typeface="Times New Roman" panose="02020603050405020304" pitchFamily="18" charset="0"/>
            </a:endParaRPr>
          </a:p>
          <a:p>
            <a:pPr algn="just"/>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Đêm</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a:solidFill>
                  <a:srgbClr val="180CB4"/>
                </a:solidFill>
                <a:latin typeface="Times New Roman" panose="02020603050405020304" pitchFamily="18" charset="0"/>
                <a:cs typeface="Times New Roman" panose="02020603050405020304" pitchFamily="18" charset="0"/>
              </a:rPr>
              <a:t>nay </a:t>
            </a:r>
            <a:r>
              <a:rPr lang="en-US" sz="2400" b="1" dirty="0" err="1">
                <a:solidFill>
                  <a:srgbClr val="180CB4"/>
                </a:solidFill>
                <a:latin typeface="Times New Roman" panose="02020603050405020304" pitchFamily="18" charset="0"/>
                <a:cs typeface="Times New Roman" panose="02020603050405020304" pitchFamily="18" charset="0"/>
              </a:rPr>
              <a:t>Bác</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không</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ngủ</a:t>
            </a:r>
            <a:r>
              <a:rPr lang="en-US" sz="2400" b="1" dirty="0">
                <a:solidFill>
                  <a:srgbClr val="180CB4"/>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(Minh </a:t>
            </a:r>
            <a:r>
              <a:rPr lang="en-US" sz="2400" i="1" dirty="0" err="1">
                <a:solidFill>
                  <a:srgbClr val="31229E"/>
                </a:solidFill>
                <a:latin typeface="Times New Roman" panose="02020603050405020304" pitchFamily="18" charset="0"/>
                <a:cs typeface="Times New Roman" panose="02020603050405020304" pitchFamily="18" charset="0"/>
              </a:rPr>
              <a:t>Huệ</a:t>
            </a:r>
            <a:r>
              <a:rPr lang="en-US" sz="2400" i="1" dirty="0">
                <a:solidFill>
                  <a:srgbClr val="31229E"/>
                </a:solidFill>
                <a:latin typeface="Times New Roman" panose="02020603050405020304" pitchFamily="18" charset="0"/>
                <a:cs typeface="Times New Roman" panose="02020603050405020304" pitchFamily="18" charset="0"/>
              </a:rPr>
              <a:t>)</a:t>
            </a:r>
            <a:endParaRPr lang="en-US" sz="2400" i="1" dirty="0">
              <a:solidFill>
                <a:srgbClr val="31229E"/>
              </a:solidFill>
              <a:latin typeface="Times New Roman" panose="02020603050405020304" pitchFamily="18" charset="0"/>
              <a:cs typeface="Times New Roman" panose="02020603050405020304" pitchFamily="18" charset="0"/>
            </a:endParaRPr>
          </a:p>
          <a:p>
            <a:pPr algn="just"/>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Lượm</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Tố</a:t>
            </a:r>
            <a:r>
              <a:rPr lang="en-US" sz="2400" i="1" dirty="0">
                <a:solidFill>
                  <a:srgbClr val="31229E"/>
                </a:solidFill>
                <a:latin typeface="Times New Roman" panose="02020603050405020304" pitchFamily="18" charset="0"/>
                <a:cs typeface="Times New Roman" panose="02020603050405020304" pitchFamily="18" charset="0"/>
              </a:rPr>
              <a:t> </a:t>
            </a:r>
            <a:r>
              <a:rPr lang="en-US" sz="2400" i="1" dirty="0" err="1">
                <a:solidFill>
                  <a:srgbClr val="31229E"/>
                </a:solidFill>
                <a:latin typeface="Times New Roman" panose="02020603050405020304" pitchFamily="18" charset="0"/>
                <a:cs typeface="Times New Roman" panose="02020603050405020304" pitchFamily="18" charset="0"/>
              </a:rPr>
              <a:t>Hữu</a:t>
            </a:r>
            <a:r>
              <a:rPr lang="en-US" sz="2400" i="1" dirty="0" smtClean="0">
                <a:solidFill>
                  <a:srgbClr val="31229E"/>
                </a:solidFill>
                <a:latin typeface="Times New Roman" panose="02020603050405020304" pitchFamily="18" charset="0"/>
                <a:cs typeface="Times New Roman" panose="02020603050405020304" pitchFamily="18" charset="0"/>
              </a:rPr>
              <a:t>)</a:t>
            </a:r>
            <a:endParaRPr lang="en-US" sz="2400" i="1" dirty="0" smtClean="0">
              <a:solidFill>
                <a:srgbClr val="31229E"/>
              </a:solidFill>
              <a:latin typeface="Times New Roman" panose="02020603050405020304" pitchFamily="18" charset="0"/>
              <a:cs typeface="Times New Roman" panose="02020603050405020304" pitchFamily="18" charset="0"/>
            </a:endParaRPr>
          </a:p>
          <a:p>
            <a:pPr algn="just"/>
            <a:endParaRPr lang="en-US" sz="2400" i="1" dirty="0">
              <a:solidFill>
                <a:srgbClr val="31229E"/>
              </a:solidFill>
              <a:latin typeface="Times New Roman" panose="02020603050405020304" pitchFamily="18" charset="0"/>
              <a:cs typeface="Times New Roman" panose="02020603050405020304" pitchFamily="18" charset="0"/>
            </a:endParaRPr>
          </a:p>
          <a:p>
            <a:pPr algn="just"/>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Mưa</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Trần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Khoa</a:t>
            </a:r>
            <a:r>
              <a:rPr lang="en-US" sz="2400" dirty="0">
                <a:latin typeface="Times New Roman" panose="02020603050405020304" pitchFamily="18" charset="0"/>
                <a:cs typeface="Times New Roman" panose="02020603050405020304" pitchFamily="18" charset="0"/>
              </a:rPr>
              <a:t> - </a:t>
            </a:r>
            <a:r>
              <a:rPr lang="en-US" sz="2400" b="1" i="1" dirty="0" err="1">
                <a:solidFill>
                  <a:srgbClr val="FF0000"/>
                </a:solidFill>
                <a:latin typeface="Times New Roman" panose="02020603050405020304" pitchFamily="18" charset="0"/>
                <a:cs typeface="Times New Roman" panose="02020603050405020304" pitchFamily="18" charset="0"/>
              </a:rPr>
              <a:t>tự</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cxnSp>
        <p:nvCxnSpPr>
          <p:cNvPr id="40" name="Straight Connector 39"/>
          <p:cNvCxnSpPr/>
          <p:nvPr/>
        </p:nvCxnSpPr>
        <p:spPr>
          <a:xfrm>
            <a:off x="5127584" y="0"/>
            <a:ext cx="54585"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146291"/>
            <a:ext cx="2798395" cy="461665"/>
          </a:xfrm>
          <a:prstGeom prst="rect">
            <a:avLst/>
          </a:prstGeom>
        </p:spPr>
        <p:txBody>
          <a:bodyPr wrap="none">
            <a:sp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I. PHẦN </a:t>
            </a:r>
            <a:r>
              <a:rPr lang="en-US" sz="2400" b="1" dirty="0">
                <a:solidFill>
                  <a:srgbClr val="FF0000"/>
                </a:solidFill>
                <a:latin typeface="Times New Roman" panose="02020603050405020304" pitchFamily="18" charset="0"/>
                <a:cs typeface="Times New Roman" panose="02020603050405020304" pitchFamily="18" charset="0"/>
              </a:rPr>
              <a:t>VĂN BẢN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5467985" y="146050"/>
            <a:ext cx="4276090" cy="46037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2.2. </a:t>
            </a:r>
            <a:r>
              <a:rPr lang="en-US" sz="2400" b="1" dirty="0" err="1" smtClean="0">
                <a:solidFill>
                  <a:srgbClr val="FF0000"/>
                </a:solidFill>
                <a:latin typeface="Times New Roman" panose="02020603050405020304" pitchFamily="18" charset="0"/>
                <a:cs typeface="Times New Roman" panose="02020603050405020304" pitchFamily="18" charset="0"/>
              </a:rPr>
              <a:t>Lượm</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Rectangle 1"/>
          <p:cNvSpPr>
            <a:spLocks noChangeArrowheads="1"/>
          </p:cNvSpPr>
          <p:nvPr/>
        </p:nvSpPr>
        <p:spPr bwMode="auto">
          <a:xfrm>
            <a:off x="5358765" y="807720"/>
            <a:ext cx="6501130" cy="1153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r>
              <a:rPr lang="en-US" sz="2300" b="1" dirty="0">
                <a:solidFill>
                  <a:srgbClr val="31229E"/>
                </a:solidFill>
                <a:latin typeface="Times New Roman" panose="02020603050405020304" pitchFamily="18" charset="0"/>
                <a:cs typeface="Times New Roman" panose="02020603050405020304" pitchFamily="18" charset="0"/>
              </a:rPr>
              <a:t>- </a:t>
            </a:r>
            <a:r>
              <a:rPr lang="en-US" sz="2300" b="1" dirty="0" err="1">
                <a:solidFill>
                  <a:srgbClr val="31229E"/>
                </a:solidFill>
                <a:latin typeface="Times New Roman" panose="02020603050405020304" pitchFamily="18" charset="0"/>
                <a:cs typeface="Times New Roman" panose="02020603050405020304" pitchFamily="18" charset="0"/>
              </a:rPr>
              <a:t>Sáng</a:t>
            </a:r>
            <a:r>
              <a:rPr lang="en-US" sz="2300" b="1" dirty="0">
                <a:solidFill>
                  <a:srgbClr val="31229E"/>
                </a:solidFill>
                <a:latin typeface="Times New Roman" panose="02020603050405020304" pitchFamily="18" charset="0"/>
                <a:cs typeface="Times New Roman" panose="02020603050405020304" pitchFamily="18" charset="0"/>
              </a:rPr>
              <a:t> </a:t>
            </a:r>
            <a:r>
              <a:rPr lang="en-US" sz="2300" b="1" dirty="0" err="1">
                <a:solidFill>
                  <a:srgbClr val="31229E"/>
                </a:solidFill>
                <a:latin typeface="Times New Roman" panose="02020603050405020304" pitchFamily="18" charset="0"/>
                <a:cs typeface="Times New Roman" panose="02020603050405020304" pitchFamily="18" charset="0"/>
              </a:rPr>
              <a:t>tác</a:t>
            </a:r>
            <a:r>
              <a:rPr lang="en-US" sz="2300" b="1" dirty="0">
                <a:solidFill>
                  <a:srgbClr val="31229E"/>
                </a:solidFill>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1949 (</a:t>
            </a:r>
            <a:r>
              <a:rPr lang="en-US" sz="2300" dirty="0" err="1">
                <a:latin typeface="Times New Roman" panose="02020603050405020304" pitchFamily="18" charset="0"/>
                <a:cs typeface="Times New Roman" panose="02020603050405020304" pitchFamily="18" charset="0"/>
              </a:rPr>
              <a:t>thời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kì</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kháng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chiến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chống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Pháp</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r>
              <a:rPr lang="en-US" sz="2300" b="1" dirty="0" smtClean="0">
                <a:solidFill>
                  <a:srgbClr val="31229E"/>
                </a:solidFill>
                <a:latin typeface="Times New Roman" panose="02020603050405020304" pitchFamily="18" charset="0"/>
                <a:cs typeface="Times New Roman" panose="02020603050405020304" pitchFamily="18" charset="0"/>
              </a:rPr>
              <a:t>- </a:t>
            </a:r>
            <a:r>
              <a:rPr lang="en-US" sz="2300" b="1" dirty="0" err="1" smtClean="0">
                <a:solidFill>
                  <a:srgbClr val="31229E"/>
                </a:solidFill>
                <a:latin typeface="Times New Roman" panose="02020603050405020304" pitchFamily="18" charset="0"/>
                <a:cs typeface="Times New Roman" panose="02020603050405020304" pitchFamily="18" charset="0"/>
              </a:rPr>
              <a:t>Thể</a:t>
            </a:r>
            <a:r>
              <a:rPr lang="en-US" sz="2300" b="1" dirty="0" smtClean="0">
                <a:solidFill>
                  <a:srgbClr val="31229E"/>
                </a:solidFill>
                <a:latin typeface="Times New Roman" panose="02020603050405020304" pitchFamily="18" charset="0"/>
                <a:cs typeface="Times New Roman" panose="02020603050405020304" pitchFamily="18" charset="0"/>
              </a:rPr>
              <a:t> </a:t>
            </a:r>
            <a:r>
              <a:rPr lang="en-US" sz="2300" b="1" dirty="0" err="1">
                <a:solidFill>
                  <a:srgbClr val="31229E"/>
                </a:solidFill>
                <a:latin typeface="Times New Roman" panose="02020603050405020304" pitchFamily="18" charset="0"/>
                <a:cs typeface="Times New Roman" panose="02020603050405020304" pitchFamily="18" charset="0"/>
              </a:rPr>
              <a:t>thơ</a:t>
            </a:r>
            <a:r>
              <a:rPr lang="en-US" sz="2300" b="1" dirty="0">
                <a:solidFill>
                  <a:srgbClr val="31229E"/>
                </a:solidFill>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4 </a:t>
            </a:r>
            <a:r>
              <a:rPr lang="en-US" sz="2300" dirty="0" err="1" smtClean="0">
                <a:latin typeface="Times New Roman" panose="02020603050405020304" pitchFamily="18" charset="0"/>
                <a:cs typeface="Times New Roman" panose="02020603050405020304" pitchFamily="18" charset="0"/>
              </a:rPr>
              <a:t>chữ</a:t>
            </a:r>
            <a:endParaRPr lang="en-US" sz="2300" dirty="0">
              <a:latin typeface="Times New Roman" panose="02020603050405020304" pitchFamily="18" charset="0"/>
              <a:cs typeface="Times New Roman" panose="02020603050405020304" pitchFamily="18" charset="0"/>
            </a:endParaRPr>
          </a:p>
          <a:p>
            <a:r>
              <a:rPr lang="en-US" sz="2300" b="1" dirty="0">
                <a:solidFill>
                  <a:srgbClr val="31229E"/>
                </a:solidFill>
                <a:latin typeface="Times New Roman" panose="02020603050405020304" pitchFamily="18" charset="0"/>
                <a:cs typeface="Times New Roman" panose="02020603050405020304" pitchFamily="18" charset="0"/>
              </a:rPr>
              <a:t>- PTBĐ: </a:t>
            </a:r>
            <a:r>
              <a:rPr lang="en-US" sz="2300" dirty="0">
                <a:solidFill>
                  <a:schemeClr val="tx1"/>
                </a:solidFill>
                <a:latin typeface="Times New Roman" panose="02020603050405020304" pitchFamily="18" charset="0"/>
                <a:cs typeface="Times New Roman" panose="02020603050405020304" pitchFamily="18" charset="0"/>
              </a:rPr>
              <a:t>Biểu cảm kết hợp t</a:t>
            </a:r>
            <a:r>
              <a:rPr lang="en-US" sz="2300" dirty="0" err="1">
                <a:latin typeface="Times New Roman" panose="02020603050405020304" pitchFamily="18" charset="0"/>
                <a:cs typeface="Times New Roman" panose="02020603050405020304" pitchFamily="18" charset="0"/>
              </a:rPr>
              <a:t>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endParaRPr lang="en-US" sz="2300" dirty="0">
              <a:latin typeface="Times New Roman" panose="02020603050405020304" pitchFamily="18" charset="0"/>
              <a:cs typeface="Times New Roman" panose="02020603050405020304" pitchFamily="18" charset="0"/>
            </a:endParaRPr>
          </a:p>
        </p:txBody>
      </p:sp>
      <p:sp>
        <p:nvSpPr>
          <p:cNvPr id="8" name="TextBox 10"/>
          <p:cNvSpPr txBox="1">
            <a:spLocks noChangeArrowheads="1"/>
          </p:cNvSpPr>
          <p:nvPr/>
        </p:nvSpPr>
        <p:spPr bwMode="auto">
          <a:xfrm>
            <a:off x="5359400" y="2199005"/>
            <a:ext cx="6621780" cy="221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a:solidFill>
                  <a:srgbClr val="180CB4"/>
                </a:solidFill>
                <a:latin typeface="Times New Roman" panose="02020603050405020304" pitchFamily="18" charset="0"/>
                <a:cs typeface="Times New Roman" panose="02020603050405020304" pitchFamily="18" charset="0"/>
              </a:rPr>
              <a:t>- Nghệ </a:t>
            </a:r>
            <a:r>
              <a:rPr lang="vi-VN" altLang="en-US" sz="2300" b="1" dirty="0" smtClean="0">
                <a:solidFill>
                  <a:srgbClr val="180CB4"/>
                </a:solidFill>
                <a:latin typeface="Times New Roman" panose="02020603050405020304" pitchFamily="18" charset="0"/>
                <a:cs typeface="Times New Roman" panose="02020603050405020304" pitchFamily="18" charset="0"/>
              </a:rPr>
              <a:t>thuật:</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Thơ</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4 </a:t>
            </a:r>
            <a:r>
              <a:rPr lang="en-US" sz="2300" dirty="0" err="1">
                <a:latin typeface="Times New Roman" panose="02020603050405020304" pitchFamily="18" charset="0"/>
                <a:cs typeface="Times New Roman" panose="02020603050405020304" pitchFamily="18" charset="0"/>
              </a:rPr>
              <a:t>chữ</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giàu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chất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gian, sử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dụng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nhiều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láy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trị</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gợi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giàu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âm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điệu; kết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nhiều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phương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thức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biểu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đạt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biểu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cs typeface="Times New Roman" panose="02020603050405020304" pitchFamily="18" charset="0"/>
              </a:rPr>
              <a:t>; c</a:t>
            </a:r>
            <a:r>
              <a:rPr lang="en-US" sz="2300" dirty="0" err="1">
                <a:latin typeface="Times New Roman" panose="02020603050405020304" pitchFamily="18" charset="0"/>
                <a:cs typeface="Times New Roman" panose="02020603050405020304" pitchFamily="18" charset="0"/>
              </a:rPr>
              <a:t>ách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ngắt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dòng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câu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trị</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biểu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cao</a:t>
            </a:r>
            <a:r>
              <a:rPr lang="en-US" sz="2300" dirty="0">
                <a:latin typeface="Times New Roman" panose="02020603050405020304" pitchFamily="18" charset="0"/>
                <a:cs typeface="Times New Roman" panose="02020603050405020304" pitchFamily="18" charset="0"/>
              </a:rPr>
              <a:t>; k</a:t>
            </a:r>
            <a:r>
              <a:rPr lang="en-US" sz="2300" dirty="0" err="1">
                <a:latin typeface="Times New Roman" panose="02020603050405020304" pitchFamily="18" charset="0"/>
                <a:cs typeface="Times New Roman" panose="02020603050405020304" pitchFamily="18" charset="0"/>
              </a:rPr>
              <a:t>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cấu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đầu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cuối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tương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ứng</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algn="just">
              <a:tabLst>
                <a:tab pos="0" algn="l"/>
                <a:tab pos="3276600" algn="ctr"/>
                <a:tab pos="6477000" algn="r"/>
              </a:tabLst>
            </a:pP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TextBox 4"/>
          <p:cNvSpPr txBox="1">
            <a:spLocks noChangeArrowheads="1"/>
          </p:cNvSpPr>
          <p:nvPr/>
        </p:nvSpPr>
        <p:spPr bwMode="auto">
          <a:xfrm>
            <a:off x="5358765" y="4411980"/>
            <a:ext cx="6597015" cy="150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smtClean="0">
                <a:solidFill>
                  <a:srgbClr val="180CB4"/>
                </a:solidFill>
                <a:latin typeface="Times New Roman" panose="02020603050405020304" pitchFamily="18" charset="0"/>
                <a:cs typeface="Times New Roman" panose="02020603050405020304" pitchFamily="18" charset="0"/>
              </a:rPr>
              <a:t>- Nội dung:</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Bài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thơ</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khắc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họa</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hình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ảnh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chú</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bé</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liên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lạc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Lượm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hồn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nhiên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vui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tươi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hăng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hái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dũng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cảm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Lượm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đã</a:t>
            </a:r>
            <a:r>
              <a:rPr lang="en-US" altLang="en-US" sz="2300" dirty="0" smtClean="0">
                <a:latin typeface="Times New Roman" panose="02020603050405020304" pitchFamily="18" charset="0"/>
                <a:cs typeface="Times New Roman" panose="02020603050405020304" pitchFamily="18" charset="0"/>
              </a:rPr>
              <a:t> hi </a:t>
            </a:r>
            <a:r>
              <a:rPr lang="en-US" altLang="en-US" sz="2300" dirty="0" err="1" smtClean="0">
                <a:latin typeface="Times New Roman" panose="02020603050405020304" pitchFamily="18" charset="0"/>
                <a:cs typeface="Times New Roman" panose="02020603050405020304" pitchFamily="18" charset="0"/>
              </a:rPr>
              <a:t>sinh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nhưng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hình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ảnh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của</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em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còn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mãi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với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quê</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hương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đất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nước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và</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trong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lòng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mọi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người</a:t>
            </a:r>
            <a:r>
              <a:rPr lang="en-US" alt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ldLvl="0" animBg="1"/>
      <p:bldP spid="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68238" y="750627"/>
            <a:ext cx="5609231" cy="2697257"/>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r>
              <a:rPr lang="en-US" sz="2400" b="1" dirty="0" smtClean="0">
                <a:solidFill>
                  <a:srgbClr val="FF0000"/>
                </a:solidFill>
                <a:latin typeface="Times New Roman" panose="02020603050405020304" pitchFamily="18" charset="0"/>
                <a:cs typeface="Times New Roman" panose="02020603050405020304" pitchFamily="18" charset="0"/>
              </a:rPr>
              <a:t>3. </a:t>
            </a:r>
            <a:r>
              <a:rPr lang="en-US" sz="2400" b="1" dirty="0" err="1" smtClean="0">
                <a:solidFill>
                  <a:srgbClr val="FF0000"/>
                </a:solidFill>
                <a:latin typeface="Times New Roman" panose="02020603050405020304" pitchFamily="18" charset="0"/>
                <a:cs typeface="Times New Roman" panose="02020603050405020304" pitchFamily="18" charset="0"/>
              </a:rPr>
              <a:t>Kí</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hiện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đại</a:t>
            </a:r>
            <a:r>
              <a:rPr lang="en-US" sz="2400" b="1" dirty="0">
                <a:solidFill>
                  <a:srgbClr val="FF0000"/>
                </a:solidFill>
                <a:latin typeface="Times New Roman" panose="02020603050405020304" pitchFamily="18" charset="0"/>
                <a:cs typeface="Times New Roman" panose="02020603050405020304" pitchFamily="18" charset="0"/>
              </a:rPr>
              <a:t>:</a:t>
            </a:r>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Cô</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tô</a:t>
            </a:r>
            <a:r>
              <a:rPr lang="en-US" sz="2400" b="1" dirty="0">
                <a:solidFill>
                  <a:srgbClr val="31229E"/>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Nguyễn</a:t>
            </a:r>
            <a:r>
              <a:rPr lang="en-US" sz="2400" i="1" dirty="0">
                <a:solidFill>
                  <a:srgbClr val="31229E"/>
                </a:solidFill>
                <a:latin typeface="Times New Roman" panose="02020603050405020304" pitchFamily="18" charset="0"/>
                <a:cs typeface="Times New Roman" panose="02020603050405020304" pitchFamily="18" charset="0"/>
              </a:rPr>
              <a:t> </a:t>
            </a:r>
            <a:r>
              <a:rPr lang="en-US" sz="2400" i="1" dirty="0" err="1">
                <a:solidFill>
                  <a:srgbClr val="31229E"/>
                </a:solidFill>
                <a:latin typeface="Times New Roman" panose="02020603050405020304" pitchFamily="18" charset="0"/>
                <a:cs typeface="Times New Roman" panose="02020603050405020304" pitchFamily="18" charset="0"/>
              </a:rPr>
              <a:t>Tuân</a:t>
            </a:r>
            <a:r>
              <a:rPr lang="en-US" sz="2400" i="1" dirty="0">
                <a:solidFill>
                  <a:srgbClr val="31229E"/>
                </a:solidFill>
                <a:latin typeface="Times New Roman" panose="02020603050405020304" pitchFamily="18" charset="0"/>
                <a:cs typeface="Times New Roman" panose="02020603050405020304" pitchFamily="18" charset="0"/>
              </a:rPr>
              <a:t>)</a:t>
            </a:r>
            <a:endParaRPr lang="en-US" sz="2400" i="1" dirty="0">
              <a:solidFill>
                <a:srgbClr val="31229E"/>
              </a:solidFill>
              <a:latin typeface="Times New Roman" panose="02020603050405020304" pitchFamily="18" charset="0"/>
              <a:cs typeface="Times New Roman" panose="02020603050405020304" pitchFamily="18" charset="0"/>
            </a:endParaRPr>
          </a:p>
          <a:p>
            <a:r>
              <a:rPr lang="en-US" sz="2400" dirty="0" smtClean="0">
                <a:solidFill>
                  <a:srgbClr val="31229E"/>
                </a:solidFill>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Cây</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tre</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Việt</a:t>
            </a:r>
            <a:r>
              <a:rPr lang="en-US" sz="2400" b="1" dirty="0">
                <a:solidFill>
                  <a:srgbClr val="31229E"/>
                </a:solidFill>
                <a:latin typeface="Times New Roman" panose="02020603050405020304" pitchFamily="18" charset="0"/>
                <a:cs typeface="Times New Roman" panose="02020603050405020304" pitchFamily="18" charset="0"/>
              </a:rPr>
              <a:t> Nam </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Thép</a:t>
            </a:r>
            <a:r>
              <a:rPr lang="en-US" sz="2400" i="1" dirty="0">
                <a:solidFill>
                  <a:srgbClr val="31229E"/>
                </a:solidFill>
                <a:latin typeface="Times New Roman" panose="02020603050405020304" pitchFamily="18" charset="0"/>
                <a:cs typeface="Times New Roman" panose="02020603050405020304" pitchFamily="18" charset="0"/>
              </a:rPr>
              <a:t> </a:t>
            </a:r>
            <a:r>
              <a:rPr lang="en-US" sz="2400" i="1" dirty="0" err="1">
                <a:solidFill>
                  <a:srgbClr val="31229E"/>
                </a:solidFill>
                <a:latin typeface="Times New Roman" panose="02020603050405020304" pitchFamily="18" charset="0"/>
                <a:cs typeface="Times New Roman" panose="02020603050405020304" pitchFamily="18" charset="0"/>
              </a:rPr>
              <a:t>Mới</a:t>
            </a:r>
            <a:r>
              <a:rPr lang="en-US" sz="2400" i="1" dirty="0">
                <a:solidFill>
                  <a:srgbClr val="31229E"/>
                </a:solidFill>
                <a:latin typeface="Times New Roman" panose="02020603050405020304" pitchFamily="18" charset="0"/>
                <a:cs typeface="Times New Roman" panose="02020603050405020304" pitchFamily="18" charset="0"/>
              </a:rPr>
              <a:t>)</a:t>
            </a:r>
            <a:endParaRPr lang="en-US" sz="2400" i="1" dirty="0">
              <a:solidFill>
                <a:srgbClr val="31229E"/>
              </a:solidFill>
              <a:latin typeface="Times New Roman" panose="02020603050405020304" pitchFamily="18" charset="0"/>
              <a:cs typeface="Times New Roman" panose="02020603050405020304" pitchFamily="18" charset="0"/>
            </a:endParaRPr>
          </a:p>
          <a:p>
            <a:r>
              <a:rPr lang="en-US" sz="2400" dirty="0" smtClean="0">
                <a:solidFill>
                  <a:srgbClr val="31229E"/>
                </a:solidFill>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Lòng</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yêu</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nước</a:t>
            </a:r>
            <a:r>
              <a:rPr lang="en-US" sz="2400" b="1" dirty="0">
                <a:solidFill>
                  <a:srgbClr val="31229E"/>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(I-li-a Ê-</a:t>
            </a:r>
            <a:r>
              <a:rPr lang="en-US" sz="2400" i="1" dirty="0" err="1">
                <a:solidFill>
                  <a:srgbClr val="31229E"/>
                </a:solidFill>
                <a:latin typeface="Times New Roman" panose="02020603050405020304" pitchFamily="18" charset="0"/>
                <a:cs typeface="Times New Roman" panose="02020603050405020304" pitchFamily="18" charset="0"/>
              </a:rPr>
              <a:t>ren</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bua</a:t>
            </a:r>
            <a:r>
              <a:rPr lang="en-US" sz="2400" i="1" dirty="0" smtClean="0">
                <a:solidFill>
                  <a:srgbClr val="31229E"/>
                </a:solidFill>
                <a:latin typeface="Times New Roman" panose="02020603050405020304" pitchFamily="18" charset="0"/>
                <a:cs typeface="Times New Roman" panose="02020603050405020304" pitchFamily="18" charset="0"/>
              </a:rPr>
              <a:t>)</a:t>
            </a:r>
            <a:endParaRPr lang="en-US" sz="2400" i="1" dirty="0" smtClean="0">
              <a:solidFill>
                <a:srgbClr val="31229E"/>
              </a:solidFill>
              <a:latin typeface="Times New Roman" panose="02020603050405020304" pitchFamily="18" charset="0"/>
              <a:cs typeface="Times New Roman" panose="02020603050405020304" pitchFamily="18" charset="0"/>
            </a:endParaRPr>
          </a:p>
          <a:p>
            <a:r>
              <a:rPr lang="en-US" sz="2400" dirty="0" smtClean="0">
                <a:solidFill>
                  <a:srgbClr val="31229E"/>
                </a:solidFill>
                <a:latin typeface="Times New Roman" panose="02020603050405020304" pitchFamily="18" charset="0"/>
                <a:cs typeface="Times New Roman" panose="02020603050405020304" pitchFamily="18" charset="0"/>
              </a:rPr>
              <a:t>	</a:t>
            </a:r>
            <a:endParaRPr lang="en-US" sz="2400" dirty="0" smtClean="0">
              <a:solidFill>
                <a:srgbClr val="31229E"/>
              </a:solidFill>
              <a:latin typeface="Times New Roman" panose="02020603050405020304" pitchFamily="18" charset="0"/>
              <a:cs typeface="Times New Roman" panose="02020603050405020304" pitchFamily="18" charset="0"/>
            </a:endParaRPr>
          </a:p>
          <a:p>
            <a:r>
              <a:rPr lang="en-US" sz="2400" b="1" dirty="0" smtClean="0">
                <a:solidFill>
                  <a:srgbClr val="31229E"/>
                </a:solidFill>
                <a:latin typeface="Times New Roman" panose="02020603050405020304" pitchFamily="18" charset="0"/>
                <a:cs typeface="Times New Roman" panose="02020603050405020304" pitchFamily="18" charset="0"/>
              </a:rPr>
              <a:t>- Lao </a:t>
            </a:r>
            <a:r>
              <a:rPr lang="en-US" sz="2400" b="1" dirty="0" err="1">
                <a:solidFill>
                  <a:srgbClr val="31229E"/>
                </a:solidFill>
                <a:latin typeface="Times New Roman" panose="02020603050405020304" pitchFamily="18" charset="0"/>
                <a:cs typeface="Times New Roman" panose="02020603050405020304" pitchFamily="18" charset="0"/>
              </a:rPr>
              <a:t>xao</a:t>
            </a:r>
            <a:r>
              <a:rPr lang="en-US" sz="2400" b="1" dirty="0">
                <a:solidFill>
                  <a:srgbClr val="31229E"/>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Duy</a:t>
            </a:r>
            <a:r>
              <a:rPr lang="en-US" sz="2400" i="1" dirty="0">
                <a:solidFill>
                  <a:srgbClr val="31229E"/>
                </a:solidFill>
                <a:latin typeface="Times New Roman" panose="02020603050405020304" pitchFamily="18" charset="0"/>
                <a:cs typeface="Times New Roman" panose="02020603050405020304" pitchFamily="18" charset="0"/>
              </a:rPr>
              <a:t> </a:t>
            </a:r>
            <a:r>
              <a:rPr lang="en-US" sz="2400" i="1" dirty="0" err="1">
                <a:solidFill>
                  <a:srgbClr val="31229E"/>
                </a:solidFill>
                <a:latin typeface="Times New Roman" panose="02020603050405020304" pitchFamily="18" charset="0"/>
                <a:cs typeface="Times New Roman" panose="02020603050405020304" pitchFamily="18" charset="0"/>
              </a:rPr>
              <a:t>Khán</a:t>
            </a:r>
            <a:r>
              <a:rPr lang="en-US" sz="2400" i="1" dirty="0">
                <a:solidFill>
                  <a:srgbClr val="31229E"/>
                </a:solidFill>
                <a:latin typeface="Times New Roman" panose="02020603050405020304" pitchFamily="18" charset="0"/>
                <a:cs typeface="Times New Roman" panose="02020603050405020304" pitchFamily="18" charset="0"/>
              </a:rPr>
              <a:t> – </a:t>
            </a:r>
            <a:r>
              <a:rPr lang="en-US" sz="2400" b="1" i="1" dirty="0" err="1">
                <a:solidFill>
                  <a:srgbClr val="FF0000"/>
                </a:solidFill>
                <a:latin typeface="Times New Roman" panose="02020603050405020304" pitchFamily="18" charset="0"/>
                <a:cs typeface="Times New Roman" panose="02020603050405020304" pitchFamily="18" charset="0"/>
              </a:rPr>
              <a:t>Tự</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học</a:t>
            </a:r>
            <a:r>
              <a:rPr lang="en-US" sz="2400" i="1" dirty="0">
                <a:latin typeface="Times New Roman" panose="02020603050405020304" pitchFamily="18" charset="0"/>
                <a:cs typeface="Times New Roman" panose="02020603050405020304" pitchFamily="18" charset="0"/>
              </a:rPr>
              <a:t>)</a:t>
            </a:r>
            <a:endParaRPr lang="en-US" sz="2400" i="1" dirty="0">
              <a:latin typeface="Times New Roman" panose="02020603050405020304" pitchFamily="18" charset="0"/>
              <a:cs typeface="Times New Roman" panose="02020603050405020304" pitchFamily="18" charset="0"/>
            </a:endParaRPr>
          </a:p>
          <a:p>
            <a:endParaRPr lang="en-US" sz="2400" i="1" dirty="0">
              <a:latin typeface="Times New Roman" panose="02020603050405020304" pitchFamily="18" charset="0"/>
              <a:cs typeface="Times New Roman" panose="02020603050405020304" pitchFamily="18" charset="0"/>
            </a:endParaRPr>
          </a:p>
        </p:txBody>
      </p:sp>
      <p:cxnSp>
        <p:nvCxnSpPr>
          <p:cNvPr id="40" name="Straight Connector 39"/>
          <p:cNvCxnSpPr/>
          <p:nvPr/>
        </p:nvCxnSpPr>
        <p:spPr>
          <a:xfrm>
            <a:off x="4566244" y="0"/>
            <a:ext cx="54585"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146291"/>
            <a:ext cx="2798395" cy="461665"/>
          </a:xfrm>
          <a:prstGeom prst="rect">
            <a:avLst/>
          </a:prstGeom>
        </p:spPr>
        <p:txBody>
          <a:bodyPr wrap="none">
            <a:sp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I. PHẦN </a:t>
            </a:r>
            <a:r>
              <a:rPr lang="en-US" sz="2400" b="1" dirty="0">
                <a:solidFill>
                  <a:srgbClr val="FF0000"/>
                </a:solidFill>
                <a:latin typeface="Times New Roman" panose="02020603050405020304" pitchFamily="18" charset="0"/>
                <a:cs typeface="Times New Roman" panose="02020603050405020304" pitchFamily="18" charset="0"/>
              </a:rPr>
              <a:t>VĂN BẢN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5936776" y="146291"/>
            <a:ext cx="1637732" cy="461665"/>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3</a:t>
            </a:r>
            <a:r>
              <a:rPr lang="en-US" sz="2400" b="1" dirty="0" smtClean="0">
                <a:solidFill>
                  <a:srgbClr val="FF0000"/>
                </a:solidFill>
                <a:latin typeface="Times New Roman" panose="02020603050405020304" pitchFamily="18" charset="0"/>
                <a:cs typeface="Times New Roman" panose="02020603050405020304" pitchFamily="18" charset="0"/>
              </a:rPr>
              <a:t>.1. </a:t>
            </a:r>
            <a:r>
              <a:rPr lang="en-US" sz="2400" b="1" dirty="0" err="1" smtClean="0">
                <a:solidFill>
                  <a:srgbClr val="FF0000"/>
                </a:solidFill>
                <a:latin typeface="Times New Roman" panose="02020603050405020304" pitchFamily="18" charset="0"/>
                <a:cs typeface="Times New Roman" panose="02020603050405020304" pitchFamily="18" charset="0"/>
              </a:rPr>
              <a:t>Cô</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Tô</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Rectangle 1"/>
          <p:cNvSpPr>
            <a:spLocks noChangeArrowheads="1"/>
          </p:cNvSpPr>
          <p:nvPr/>
        </p:nvSpPr>
        <p:spPr bwMode="auto">
          <a:xfrm>
            <a:off x="4658995" y="685165"/>
            <a:ext cx="7433945" cy="1506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algn="just"/>
            <a:r>
              <a:rPr lang="en-US" sz="2300" b="1" dirty="0">
                <a:solidFill>
                  <a:srgbClr val="31229E"/>
                </a:solidFill>
                <a:latin typeface="Times New Roman" panose="02020603050405020304" pitchFamily="18" charset="0"/>
                <a:cs typeface="Times New Roman" panose="02020603050405020304" pitchFamily="18" charset="0"/>
              </a:rPr>
              <a:t>- </a:t>
            </a:r>
            <a:r>
              <a:rPr lang="en-US" sz="2300" b="1" dirty="0" err="1" smtClean="0">
                <a:solidFill>
                  <a:srgbClr val="31229E"/>
                </a:solidFill>
                <a:latin typeface="Times New Roman" panose="02020603050405020304" pitchFamily="18" charset="0"/>
                <a:cs typeface="Times New Roman" panose="02020603050405020304" pitchFamily="18" charset="0"/>
              </a:rPr>
              <a:t>Xuất</a:t>
            </a:r>
            <a:r>
              <a:rPr lang="en-US" sz="2300" b="1" dirty="0" smtClean="0">
                <a:solidFill>
                  <a:srgbClr val="31229E"/>
                </a:solidFill>
                <a:latin typeface="Times New Roman" panose="02020603050405020304" pitchFamily="18" charset="0"/>
                <a:cs typeface="Times New Roman" panose="02020603050405020304" pitchFamily="18" charset="0"/>
              </a:rPr>
              <a:t> </a:t>
            </a:r>
            <a:r>
              <a:rPr lang="en-US" sz="2300" b="1" dirty="0" err="1" smtClean="0">
                <a:solidFill>
                  <a:srgbClr val="31229E"/>
                </a:solidFill>
                <a:latin typeface="Times New Roman" panose="02020603050405020304" pitchFamily="18" charset="0"/>
                <a:cs typeface="Times New Roman" panose="02020603050405020304" pitchFamily="18" charset="0"/>
              </a:rPr>
              <a:t>xứ</a:t>
            </a:r>
            <a:r>
              <a:rPr lang="en-US" sz="2300" b="1" dirty="0" smtClean="0">
                <a:solidFill>
                  <a:srgbClr val="31229E"/>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Văn</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bản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phần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cuối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bài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Cô</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Tô”</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viết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năm</a:t>
            </a:r>
            <a:r>
              <a:rPr lang="en-US" sz="2300" dirty="0">
                <a:latin typeface="Times New Roman" panose="02020603050405020304" pitchFamily="18" charset="0"/>
                <a:cs typeface="Times New Roman" panose="02020603050405020304" pitchFamily="18" charset="0"/>
              </a:rPr>
              <a:t> 1976 </a:t>
            </a:r>
            <a:r>
              <a:rPr lang="en-US" sz="2300" dirty="0" err="1">
                <a:latin typeface="Times New Roman" panose="02020603050405020304" pitchFamily="18" charset="0"/>
                <a:cs typeface="Times New Roman" panose="02020603050405020304" pitchFamily="18" charset="0"/>
              </a:rPr>
              <a:t>trong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chuyến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đảo</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algn="just"/>
            <a:r>
              <a:rPr lang="en-US" sz="2300" b="1" dirty="0" smtClean="0">
                <a:solidFill>
                  <a:srgbClr val="31229E"/>
                </a:solidFill>
                <a:latin typeface="Times New Roman" panose="02020603050405020304" pitchFamily="18" charset="0"/>
                <a:cs typeface="Times New Roman" panose="02020603050405020304" pitchFamily="18" charset="0"/>
              </a:rPr>
              <a:t>- </a:t>
            </a:r>
            <a:r>
              <a:rPr lang="en-US" sz="2300" b="1" dirty="0" err="1">
                <a:solidFill>
                  <a:srgbClr val="31229E"/>
                </a:solidFill>
                <a:latin typeface="Times New Roman" panose="02020603050405020304" pitchFamily="18" charset="0"/>
                <a:cs typeface="Times New Roman" panose="02020603050405020304" pitchFamily="18" charset="0"/>
              </a:rPr>
              <a:t>Thể</a:t>
            </a:r>
            <a:r>
              <a:rPr lang="en-US" sz="2300" b="1" dirty="0">
                <a:solidFill>
                  <a:srgbClr val="31229E"/>
                </a:solidFill>
                <a:latin typeface="Times New Roman" panose="02020603050405020304" pitchFamily="18" charset="0"/>
                <a:cs typeface="Times New Roman" panose="02020603050405020304" pitchFamily="18" charset="0"/>
              </a:rPr>
              <a:t> </a:t>
            </a:r>
            <a:r>
              <a:rPr lang="en-US" sz="2300" b="1" dirty="0" err="1">
                <a:solidFill>
                  <a:srgbClr val="31229E"/>
                </a:solidFill>
                <a:latin typeface="Times New Roman" panose="02020603050405020304" pitchFamily="18" charset="0"/>
                <a:cs typeface="Times New Roman" panose="02020603050405020304" pitchFamily="18" charset="0"/>
              </a:rPr>
              <a:t>loại</a:t>
            </a:r>
            <a:r>
              <a:rPr lang="en-US" sz="2300" b="1" dirty="0">
                <a:solidFill>
                  <a:srgbClr val="31229E"/>
                </a:solidFill>
                <a:latin typeface="Times New Roman" panose="02020603050405020304" pitchFamily="18" charset="0"/>
                <a:cs typeface="Times New Roman" panose="02020603050405020304" pitchFamily="18" charset="0"/>
              </a:rPr>
              <a:t>: </a:t>
            </a:r>
            <a:r>
              <a:rPr lang="en-US" sz="2300" dirty="0" err="1" smtClean="0">
                <a:solidFill>
                  <a:schemeClr val="tx1"/>
                </a:solidFill>
                <a:latin typeface="Times New Roman" panose="02020603050405020304" pitchFamily="18" charset="0"/>
                <a:cs typeface="Times New Roman" panose="02020603050405020304" pitchFamily="18" charset="0"/>
              </a:rPr>
              <a:t>T</a:t>
            </a:r>
            <a:r>
              <a:rPr lang="en-US" sz="2300" dirty="0" err="1" smtClean="0">
                <a:latin typeface="Times New Roman" panose="02020603050405020304" pitchFamily="18" charset="0"/>
                <a:cs typeface="Times New Roman" panose="02020603050405020304" pitchFamily="18" charset="0"/>
              </a:rPr>
              <a:t>ùy</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bút</a:t>
            </a:r>
            <a:endParaRPr lang="en-US" sz="2300" dirty="0">
              <a:latin typeface="Times New Roman" panose="02020603050405020304" pitchFamily="18" charset="0"/>
              <a:cs typeface="Times New Roman" panose="02020603050405020304" pitchFamily="18" charset="0"/>
            </a:endParaRPr>
          </a:p>
          <a:p>
            <a:pPr algn="just"/>
            <a:r>
              <a:rPr lang="en-US" sz="2300" b="1" dirty="0" smtClean="0">
                <a:solidFill>
                  <a:srgbClr val="31229E"/>
                </a:solidFill>
                <a:latin typeface="Times New Roman" panose="02020603050405020304" pitchFamily="18" charset="0"/>
                <a:cs typeface="Times New Roman" panose="02020603050405020304" pitchFamily="18" charset="0"/>
              </a:rPr>
              <a:t>- </a:t>
            </a:r>
            <a:r>
              <a:rPr lang="en-US" sz="2300" b="1" dirty="0">
                <a:solidFill>
                  <a:srgbClr val="31229E"/>
                </a:solidFill>
                <a:latin typeface="Times New Roman" panose="02020603050405020304" pitchFamily="18" charset="0"/>
                <a:cs typeface="Times New Roman" panose="02020603050405020304" pitchFamily="18" charset="0"/>
              </a:rPr>
              <a:t>PTBĐ: </a:t>
            </a:r>
            <a:r>
              <a:rPr lang="en-US" sz="2300" dirty="0" err="1">
                <a:solidFill>
                  <a:schemeClr val="tx1"/>
                </a:solidFill>
                <a:latin typeface="Times New Roman" panose="02020603050405020304" pitchFamily="18" charset="0"/>
                <a:cs typeface="Times New Roman" panose="02020603050405020304" pitchFamily="18" charset="0"/>
              </a:rPr>
              <a:t>M</a:t>
            </a:r>
            <a:r>
              <a:rPr lang="en-US" sz="2300" dirty="0" err="1">
                <a:latin typeface="Times New Roman" panose="02020603050405020304" pitchFamily="18" charset="0"/>
                <a:cs typeface="Times New Roman" panose="02020603050405020304" pitchFamily="18" charset="0"/>
              </a:rPr>
              <a:t>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endParaRPr lang="en-US" sz="2300" dirty="0">
              <a:latin typeface="Times New Roman" panose="02020603050405020304" pitchFamily="18" charset="0"/>
              <a:cs typeface="Times New Roman" panose="02020603050405020304" pitchFamily="18" charset="0"/>
            </a:endParaRPr>
          </a:p>
        </p:txBody>
      </p:sp>
      <p:sp>
        <p:nvSpPr>
          <p:cNvPr id="12" name="TextBox 10"/>
          <p:cNvSpPr txBox="1">
            <a:spLocks noChangeArrowheads="1"/>
          </p:cNvSpPr>
          <p:nvPr/>
        </p:nvSpPr>
        <p:spPr bwMode="auto">
          <a:xfrm>
            <a:off x="4682490" y="2403475"/>
            <a:ext cx="7441565" cy="1153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a:solidFill>
                  <a:srgbClr val="180CB4"/>
                </a:solidFill>
                <a:latin typeface="Times New Roman" panose="02020603050405020304" pitchFamily="18" charset="0"/>
                <a:cs typeface="Times New Roman" panose="02020603050405020304" pitchFamily="18" charset="0"/>
              </a:rPr>
              <a:t>- Nghệ </a:t>
            </a:r>
            <a:r>
              <a:rPr lang="vi-VN" altLang="en-US" sz="2300" b="1" dirty="0" smtClean="0">
                <a:solidFill>
                  <a:srgbClr val="180CB4"/>
                </a:solidFill>
                <a:latin typeface="Times New Roman" panose="02020603050405020304" pitchFamily="18" charset="0"/>
                <a:cs typeface="Times New Roman" panose="02020603050405020304" pitchFamily="18" charset="0"/>
              </a:rPr>
              <a:t>thuật:</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Khắc</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họa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ảnh</a:t>
            </a:r>
            <a:r>
              <a:rPr lang="en-US" sz="2300" i="1"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tinh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tế</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đáo; các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phép</a:t>
            </a:r>
            <a:r>
              <a:rPr lang="en-US" sz="2300" dirty="0">
                <a:latin typeface="Times New Roman" panose="02020603050405020304" pitchFamily="18" charset="0"/>
                <a:cs typeface="Times New Roman" panose="02020603050405020304" pitchFamily="18" charset="0"/>
              </a:rPr>
              <a:t> so </a:t>
            </a:r>
            <a:r>
              <a:rPr lang="en-US" sz="2300" dirty="0" err="1">
                <a:latin typeface="Times New Roman" panose="02020603050405020304" pitchFamily="18" charset="0"/>
                <a:cs typeface="Times New Roman" panose="02020603050405020304" pitchFamily="18" charset="0"/>
              </a:rPr>
              <a:t>sánh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mới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ngữ</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giàu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sáng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tạo</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algn="just">
              <a:tabLst>
                <a:tab pos="0" algn="l"/>
                <a:tab pos="3276600" algn="ctr"/>
                <a:tab pos="6477000" algn="r"/>
              </a:tabLst>
            </a:pP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TextBox 4"/>
          <p:cNvSpPr txBox="1">
            <a:spLocks noChangeArrowheads="1"/>
          </p:cNvSpPr>
          <p:nvPr/>
        </p:nvSpPr>
        <p:spPr bwMode="auto">
          <a:xfrm>
            <a:off x="4741545" y="3777615"/>
            <a:ext cx="7382510" cy="1861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smtClean="0">
                <a:solidFill>
                  <a:srgbClr val="180CB4"/>
                </a:solidFill>
                <a:latin typeface="Times New Roman" panose="02020603050405020304" pitchFamily="18" charset="0"/>
                <a:cs typeface="Times New Roman" panose="02020603050405020304" pitchFamily="18" charset="0"/>
              </a:rPr>
              <a:t>- Nội dung:</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Bài</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văn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cho</a:t>
            </a:r>
            <a:r>
              <a:rPr lang="en-US" sz="2300" dirty="0">
                <a:latin typeface="Times New Roman" panose="02020603050405020304" pitchFamily="18" charset="0"/>
                <a:cs typeface="Times New Roman" panose="02020603050405020304" pitchFamily="18" charset="0"/>
              </a:rPr>
              <a:t> ta </a:t>
            </a:r>
            <a:r>
              <a:rPr lang="en-US" sz="2300" dirty="0" err="1">
                <a:latin typeface="Times New Roman" panose="02020603050405020304" pitchFamily="18" charset="0"/>
                <a:cs typeface="Times New Roman" panose="02020603050405020304" pitchFamily="18" charset="0"/>
              </a:rPr>
              <a:t>thấy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vẻ</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đẹp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đáo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biển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đảo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Cô</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Tô</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người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lao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vùng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đảo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này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Thấy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được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yêu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đối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với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mảnh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đất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quê</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hương</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algn="just">
              <a:tabLst>
                <a:tab pos="0" algn="l"/>
                <a:tab pos="3276600" algn="ctr"/>
                <a:tab pos="6477000" algn="r"/>
              </a:tabLst>
            </a:pP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ldLvl="0" animBg="1"/>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68238" y="750627"/>
            <a:ext cx="5609231" cy="2697257"/>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r>
              <a:rPr lang="en-US" sz="2400" b="1" dirty="0" smtClean="0">
                <a:solidFill>
                  <a:srgbClr val="FF0000"/>
                </a:solidFill>
                <a:latin typeface="Times New Roman" panose="02020603050405020304" pitchFamily="18" charset="0"/>
                <a:cs typeface="Times New Roman" panose="02020603050405020304" pitchFamily="18" charset="0"/>
              </a:rPr>
              <a:t>3. </a:t>
            </a:r>
            <a:r>
              <a:rPr lang="en-US" sz="2400" b="1" dirty="0" err="1" smtClean="0">
                <a:solidFill>
                  <a:srgbClr val="FF0000"/>
                </a:solidFill>
                <a:latin typeface="Times New Roman" panose="02020603050405020304" pitchFamily="18" charset="0"/>
                <a:cs typeface="Times New Roman" panose="02020603050405020304" pitchFamily="18" charset="0"/>
              </a:rPr>
              <a:t>Kí</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hiện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đại</a:t>
            </a:r>
            <a:r>
              <a:rPr lang="en-US" sz="2400" b="1" dirty="0">
                <a:solidFill>
                  <a:srgbClr val="FF0000"/>
                </a:solidFill>
                <a:latin typeface="Times New Roman" panose="02020603050405020304" pitchFamily="18" charset="0"/>
                <a:cs typeface="Times New Roman" panose="02020603050405020304" pitchFamily="18" charset="0"/>
              </a:rPr>
              <a:t>:</a:t>
            </a:r>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Cô</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tô</a:t>
            </a:r>
            <a:r>
              <a:rPr lang="en-US" sz="2400" b="1" dirty="0">
                <a:solidFill>
                  <a:srgbClr val="31229E"/>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Nguyễn</a:t>
            </a:r>
            <a:r>
              <a:rPr lang="en-US" sz="2400" i="1" dirty="0">
                <a:solidFill>
                  <a:srgbClr val="31229E"/>
                </a:solidFill>
                <a:latin typeface="Times New Roman" panose="02020603050405020304" pitchFamily="18" charset="0"/>
                <a:cs typeface="Times New Roman" panose="02020603050405020304" pitchFamily="18" charset="0"/>
              </a:rPr>
              <a:t> </a:t>
            </a:r>
            <a:r>
              <a:rPr lang="en-US" sz="2400" i="1" dirty="0" err="1">
                <a:solidFill>
                  <a:srgbClr val="31229E"/>
                </a:solidFill>
                <a:latin typeface="Times New Roman" panose="02020603050405020304" pitchFamily="18" charset="0"/>
                <a:cs typeface="Times New Roman" panose="02020603050405020304" pitchFamily="18" charset="0"/>
              </a:rPr>
              <a:t>Tuân</a:t>
            </a:r>
            <a:r>
              <a:rPr lang="en-US" sz="2400" i="1" dirty="0">
                <a:solidFill>
                  <a:srgbClr val="31229E"/>
                </a:solidFill>
                <a:latin typeface="Times New Roman" panose="02020603050405020304" pitchFamily="18" charset="0"/>
                <a:cs typeface="Times New Roman" panose="02020603050405020304" pitchFamily="18" charset="0"/>
              </a:rPr>
              <a:t>)</a:t>
            </a:r>
            <a:endParaRPr lang="en-US" sz="2400" i="1" dirty="0">
              <a:solidFill>
                <a:srgbClr val="31229E"/>
              </a:solidFill>
              <a:latin typeface="Times New Roman" panose="02020603050405020304" pitchFamily="18" charset="0"/>
              <a:cs typeface="Times New Roman" panose="02020603050405020304" pitchFamily="18" charset="0"/>
            </a:endParaRPr>
          </a:p>
          <a:p>
            <a:r>
              <a:rPr lang="en-US" sz="2400" dirty="0" smtClean="0">
                <a:solidFill>
                  <a:srgbClr val="31229E"/>
                </a:solidFill>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Cây</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tre</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Việt</a:t>
            </a:r>
            <a:r>
              <a:rPr lang="en-US" sz="2400" b="1" dirty="0">
                <a:solidFill>
                  <a:srgbClr val="31229E"/>
                </a:solidFill>
                <a:latin typeface="Times New Roman" panose="02020603050405020304" pitchFamily="18" charset="0"/>
                <a:cs typeface="Times New Roman" panose="02020603050405020304" pitchFamily="18" charset="0"/>
              </a:rPr>
              <a:t> Nam </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Thép</a:t>
            </a:r>
            <a:r>
              <a:rPr lang="en-US" sz="2400" i="1" dirty="0">
                <a:solidFill>
                  <a:srgbClr val="31229E"/>
                </a:solidFill>
                <a:latin typeface="Times New Roman" panose="02020603050405020304" pitchFamily="18" charset="0"/>
                <a:cs typeface="Times New Roman" panose="02020603050405020304" pitchFamily="18" charset="0"/>
              </a:rPr>
              <a:t> </a:t>
            </a:r>
            <a:r>
              <a:rPr lang="en-US" sz="2400" i="1" dirty="0" err="1">
                <a:solidFill>
                  <a:srgbClr val="31229E"/>
                </a:solidFill>
                <a:latin typeface="Times New Roman" panose="02020603050405020304" pitchFamily="18" charset="0"/>
                <a:cs typeface="Times New Roman" panose="02020603050405020304" pitchFamily="18" charset="0"/>
              </a:rPr>
              <a:t>Mới</a:t>
            </a:r>
            <a:r>
              <a:rPr lang="en-US" sz="2400" i="1" dirty="0">
                <a:solidFill>
                  <a:srgbClr val="31229E"/>
                </a:solidFill>
                <a:latin typeface="Times New Roman" panose="02020603050405020304" pitchFamily="18" charset="0"/>
                <a:cs typeface="Times New Roman" panose="02020603050405020304" pitchFamily="18" charset="0"/>
              </a:rPr>
              <a:t>)</a:t>
            </a:r>
            <a:endParaRPr lang="en-US" sz="2400" i="1" dirty="0">
              <a:solidFill>
                <a:srgbClr val="31229E"/>
              </a:solidFill>
              <a:latin typeface="Times New Roman" panose="02020603050405020304" pitchFamily="18" charset="0"/>
              <a:cs typeface="Times New Roman" panose="02020603050405020304" pitchFamily="18" charset="0"/>
            </a:endParaRPr>
          </a:p>
          <a:p>
            <a:r>
              <a:rPr lang="en-US" sz="2400" dirty="0" smtClean="0">
                <a:solidFill>
                  <a:srgbClr val="31229E"/>
                </a:solidFill>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Lòng</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yêu</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nước</a:t>
            </a:r>
            <a:r>
              <a:rPr lang="en-US" sz="2400" b="1" dirty="0">
                <a:solidFill>
                  <a:srgbClr val="31229E"/>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(I-li-a Ê-</a:t>
            </a:r>
            <a:r>
              <a:rPr lang="en-US" sz="2400" i="1" dirty="0" err="1">
                <a:solidFill>
                  <a:srgbClr val="31229E"/>
                </a:solidFill>
                <a:latin typeface="Times New Roman" panose="02020603050405020304" pitchFamily="18" charset="0"/>
                <a:cs typeface="Times New Roman" panose="02020603050405020304" pitchFamily="18" charset="0"/>
              </a:rPr>
              <a:t>ren</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bua</a:t>
            </a:r>
            <a:r>
              <a:rPr lang="en-US" sz="2400" i="1" dirty="0" smtClean="0">
                <a:solidFill>
                  <a:srgbClr val="31229E"/>
                </a:solidFill>
                <a:latin typeface="Times New Roman" panose="02020603050405020304" pitchFamily="18" charset="0"/>
                <a:cs typeface="Times New Roman" panose="02020603050405020304" pitchFamily="18" charset="0"/>
              </a:rPr>
              <a:t>)</a:t>
            </a:r>
            <a:endParaRPr lang="en-US" sz="2400" i="1" dirty="0" smtClean="0">
              <a:solidFill>
                <a:srgbClr val="31229E"/>
              </a:solidFill>
              <a:latin typeface="Times New Roman" panose="02020603050405020304" pitchFamily="18" charset="0"/>
              <a:cs typeface="Times New Roman" panose="02020603050405020304" pitchFamily="18" charset="0"/>
            </a:endParaRPr>
          </a:p>
          <a:p>
            <a:r>
              <a:rPr lang="en-US" sz="2400" dirty="0" smtClean="0">
                <a:solidFill>
                  <a:srgbClr val="31229E"/>
                </a:solidFill>
                <a:latin typeface="Times New Roman" panose="02020603050405020304" pitchFamily="18" charset="0"/>
                <a:cs typeface="Times New Roman" panose="02020603050405020304" pitchFamily="18" charset="0"/>
              </a:rPr>
              <a:t>	</a:t>
            </a:r>
            <a:endParaRPr lang="en-US" sz="2400" dirty="0" smtClean="0">
              <a:solidFill>
                <a:srgbClr val="31229E"/>
              </a:solidFill>
              <a:latin typeface="Times New Roman" panose="02020603050405020304" pitchFamily="18" charset="0"/>
              <a:cs typeface="Times New Roman" panose="02020603050405020304" pitchFamily="18" charset="0"/>
            </a:endParaRPr>
          </a:p>
          <a:p>
            <a:r>
              <a:rPr lang="en-US" sz="2400" b="1" dirty="0" smtClean="0">
                <a:solidFill>
                  <a:srgbClr val="31229E"/>
                </a:solidFill>
                <a:latin typeface="Times New Roman" panose="02020603050405020304" pitchFamily="18" charset="0"/>
                <a:cs typeface="Times New Roman" panose="02020603050405020304" pitchFamily="18" charset="0"/>
              </a:rPr>
              <a:t>- Lao </a:t>
            </a:r>
            <a:r>
              <a:rPr lang="en-US" sz="2400" b="1" dirty="0" err="1">
                <a:solidFill>
                  <a:srgbClr val="31229E"/>
                </a:solidFill>
                <a:latin typeface="Times New Roman" panose="02020603050405020304" pitchFamily="18" charset="0"/>
                <a:cs typeface="Times New Roman" panose="02020603050405020304" pitchFamily="18" charset="0"/>
              </a:rPr>
              <a:t>xao</a:t>
            </a:r>
            <a:r>
              <a:rPr lang="en-US" sz="2400" b="1" dirty="0">
                <a:solidFill>
                  <a:srgbClr val="31229E"/>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Duy</a:t>
            </a:r>
            <a:r>
              <a:rPr lang="en-US" sz="2400" i="1" dirty="0">
                <a:solidFill>
                  <a:srgbClr val="31229E"/>
                </a:solidFill>
                <a:latin typeface="Times New Roman" panose="02020603050405020304" pitchFamily="18" charset="0"/>
                <a:cs typeface="Times New Roman" panose="02020603050405020304" pitchFamily="18" charset="0"/>
              </a:rPr>
              <a:t> </a:t>
            </a:r>
            <a:r>
              <a:rPr lang="en-US" sz="2400" i="1" dirty="0" err="1">
                <a:solidFill>
                  <a:srgbClr val="31229E"/>
                </a:solidFill>
                <a:latin typeface="Times New Roman" panose="02020603050405020304" pitchFamily="18" charset="0"/>
                <a:cs typeface="Times New Roman" panose="02020603050405020304" pitchFamily="18" charset="0"/>
              </a:rPr>
              <a:t>Khán</a:t>
            </a:r>
            <a:r>
              <a:rPr lang="en-US" sz="2400" i="1" dirty="0">
                <a:solidFill>
                  <a:srgbClr val="31229E"/>
                </a:solidFill>
                <a:latin typeface="Times New Roman" panose="02020603050405020304" pitchFamily="18" charset="0"/>
                <a:cs typeface="Times New Roman" panose="02020603050405020304" pitchFamily="18" charset="0"/>
              </a:rPr>
              <a:t> – </a:t>
            </a:r>
            <a:r>
              <a:rPr lang="en-US" sz="2400" b="1" i="1" dirty="0" err="1">
                <a:solidFill>
                  <a:srgbClr val="FF0000"/>
                </a:solidFill>
                <a:latin typeface="Times New Roman" panose="02020603050405020304" pitchFamily="18" charset="0"/>
                <a:cs typeface="Times New Roman" panose="02020603050405020304" pitchFamily="18" charset="0"/>
              </a:rPr>
              <a:t>Tự</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học</a:t>
            </a:r>
            <a:r>
              <a:rPr lang="en-US" sz="2400" i="1" dirty="0">
                <a:latin typeface="Times New Roman" panose="02020603050405020304" pitchFamily="18" charset="0"/>
                <a:cs typeface="Times New Roman" panose="02020603050405020304" pitchFamily="18" charset="0"/>
              </a:rPr>
              <a:t>)</a:t>
            </a:r>
            <a:endParaRPr lang="en-US" sz="2400" i="1" dirty="0">
              <a:latin typeface="Times New Roman" panose="02020603050405020304" pitchFamily="18" charset="0"/>
              <a:cs typeface="Times New Roman" panose="02020603050405020304" pitchFamily="18" charset="0"/>
            </a:endParaRPr>
          </a:p>
          <a:p>
            <a:endParaRPr lang="en-US" sz="2400" i="1" dirty="0">
              <a:latin typeface="Times New Roman" panose="02020603050405020304" pitchFamily="18" charset="0"/>
              <a:cs typeface="Times New Roman" panose="02020603050405020304" pitchFamily="18" charset="0"/>
            </a:endParaRPr>
          </a:p>
        </p:txBody>
      </p:sp>
      <p:cxnSp>
        <p:nvCxnSpPr>
          <p:cNvPr id="40" name="Straight Connector 39"/>
          <p:cNvCxnSpPr/>
          <p:nvPr/>
        </p:nvCxnSpPr>
        <p:spPr>
          <a:xfrm>
            <a:off x="4566244" y="0"/>
            <a:ext cx="54585"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146291"/>
            <a:ext cx="2798395" cy="461665"/>
          </a:xfrm>
          <a:prstGeom prst="rect">
            <a:avLst/>
          </a:prstGeom>
        </p:spPr>
        <p:txBody>
          <a:bodyPr wrap="none">
            <a:sp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I. PHẦN </a:t>
            </a:r>
            <a:r>
              <a:rPr lang="en-US" sz="2400" b="1" dirty="0">
                <a:solidFill>
                  <a:srgbClr val="FF0000"/>
                </a:solidFill>
                <a:latin typeface="Times New Roman" panose="02020603050405020304" pitchFamily="18" charset="0"/>
                <a:cs typeface="Times New Roman" panose="02020603050405020304" pitchFamily="18" charset="0"/>
              </a:rPr>
              <a:t>VĂN BẢN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799965" y="146050"/>
            <a:ext cx="4138930" cy="46037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3.2. </a:t>
            </a:r>
            <a:r>
              <a:rPr lang="en-US" sz="2400" b="1" dirty="0" err="1" smtClean="0">
                <a:solidFill>
                  <a:srgbClr val="FF0000"/>
                </a:solidFill>
                <a:latin typeface="Times New Roman" panose="02020603050405020304" pitchFamily="18" charset="0"/>
                <a:cs typeface="Times New Roman" panose="02020603050405020304" pitchFamily="18" charset="0"/>
              </a:rPr>
              <a:t>Cây</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tre</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Việt</a:t>
            </a:r>
            <a:r>
              <a:rPr lang="en-US" sz="2400" b="1" dirty="0" smtClean="0">
                <a:solidFill>
                  <a:srgbClr val="FF0000"/>
                </a:solidFill>
                <a:latin typeface="Times New Roman" panose="02020603050405020304" pitchFamily="18" charset="0"/>
                <a:cs typeface="Times New Roman" panose="02020603050405020304" pitchFamily="18" charset="0"/>
              </a:rPr>
              <a:t> Nam</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Rectangle 1"/>
          <p:cNvSpPr>
            <a:spLocks noChangeArrowheads="1"/>
          </p:cNvSpPr>
          <p:nvPr/>
        </p:nvSpPr>
        <p:spPr bwMode="auto">
          <a:xfrm>
            <a:off x="4799330" y="1041718"/>
            <a:ext cx="7365365" cy="1153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algn="just"/>
            <a:r>
              <a:rPr lang="en-US" sz="2300" b="1" dirty="0">
                <a:solidFill>
                  <a:srgbClr val="31229E"/>
                </a:solidFill>
                <a:latin typeface="Times New Roman" panose="02020603050405020304" pitchFamily="18" charset="0"/>
                <a:cs typeface="Times New Roman" panose="02020603050405020304" pitchFamily="18" charset="0"/>
              </a:rPr>
              <a:t>- Xuất xứ: </a:t>
            </a:r>
            <a:r>
              <a:rPr lang="en-US" sz="2300" dirty="0" err="1">
                <a:latin typeface="Times New Roman" panose="02020603050405020304" pitchFamily="18" charset="0"/>
                <a:cs typeface="Times New Roman" panose="02020603050405020304" pitchFamily="18" charset="0"/>
              </a:rPr>
              <a:t>Là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một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bộ</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phim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cùng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tên</a:t>
            </a:r>
            <a:r>
              <a:rPr lang="en-US" sz="2300" dirty="0">
                <a:latin typeface="Times New Roman" panose="02020603050405020304" pitchFamily="18" charset="0"/>
                <a:cs typeface="Times New Roman" panose="02020603050405020304" pitchFamily="18" charset="0"/>
              </a:rPr>
              <a:t> do </a:t>
            </a:r>
            <a:r>
              <a:rPr lang="en-US" sz="2300" dirty="0" err="1">
                <a:latin typeface="Times New Roman" panose="02020603050405020304" pitchFamily="18" charset="0"/>
                <a:cs typeface="Times New Roman" panose="02020603050405020304" pitchFamily="18" charset="0"/>
              </a:rPr>
              <a:t>các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điện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ảnh</a:t>
            </a:r>
            <a:r>
              <a:rPr lang="en-US" sz="2300" dirty="0">
                <a:latin typeface="Times New Roman" panose="02020603050405020304" pitchFamily="18" charset="0"/>
                <a:cs typeface="Times New Roman" panose="02020603050405020304" pitchFamily="18" charset="0"/>
              </a:rPr>
              <a:t> Ba </a:t>
            </a:r>
            <a:r>
              <a:rPr lang="en-US" sz="2300" dirty="0" err="1">
                <a:latin typeface="Times New Roman" panose="02020603050405020304" pitchFamily="18" charset="0"/>
                <a:cs typeface="Times New Roman" panose="02020603050405020304" pitchFamily="18" charset="0"/>
              </a:rPr>
              <a:t>Lan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thực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hiện</a:t>
            </a:r>
            <a:r>
              <a:rPr lang="en-US" sz="2300" dirty="0" smtClean="0">
                <a:latin typeface="Times New Roman" panose="02020603050405020304" pitchFamily="18" charset="0"/>
                <a:cs typeface="Times New Roman" panose="02020603050405020304" pitchFamily="18" charset="0"/>
              </a:rPr>
              <a:t>.</a:t>
            </a:r>
            <a:endParaRPr lang="en-US" sz="2300" dirty="0" smtClean="0">
              <a:latin typeface="Times New Roman" panose="02020603050405020304" pitchFamily="18" charset="0"/>
              <a:cs typeface="Times New Roman" panose="02020603050405020304" pitchFamily="18" charset="0"/>
            </a:endParaRPr>
          </a:p>
          <a:p>
            <a:pPr algn="just"/>
            <a:r>
              <a:rPr lang="en-US" sz="2300" b="1" dirty="0" smtClean="0">
                <a:solidFill>
                  <a:srgbClr val="31229E"/>
                </a:solidFill>
                <a:latin typeface="Times New Roman" panose="02020603050405020304" pitchFamily="18" charset="0"/>
                <a:cs typeface="Times New Roman" panose="02020603050405020304" pitchFamily="18" charset="0"/>
              </a:rPr>
              <a:t>- </a:t>
            </a:r>
            <a:r>
              <a:rPr lang="en-US" sz="2300" b="1" dirty="0">
                <a:solidFill>
                  <a:srgbClr val="31229E"/>
                </a:solidFill>
                <a:latin typeface="Times New Roman" panose="02020603050405020304" pitchFamily="18" charset="0"/>
                <a:cs typeface="Times New Roman" panose="02020603050405020304" pitchFamily="18" charset="0"/>
              </a:rPr>
              <a:t>PTBĐ: </a:t>
            </a:r>
            <a:r>
              <a:rPr lang="en-US" sz="2300" dirty="0" err="1">
                <a:solidFill>
                  <a:schemeClr val="tx1"/>
                </a:solidFill>
                <a:latin typeface="Times New Roman" panose="02020603050405020304" pitchFamily="18" charset="0"/>
                <a:cs typeface="Times New Roman" panose="02020603050405020304" pitchFamily="18" charset="0"/>
              </a:rPr>
              <a:t>M</a:t>
            </a:r>
            <a:r>
              <a:rPr lang="en-US" sz="2300" dirty="0" err="1">
                <a:latin typeface="Times New Roman" panose="02020603050405020304" pitchFamily="18" charset="0"/>
                <a:cs typeface="Times New Roman" panose="02020603050405020304" pitchFamily="18" charset="0"/>
              </a:rPr>
              <a:t>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biểu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thuyết</a:t>
            </a:r>
            <a:r>
              <a:rPr lang="en-US" sz="2300" dirty="0">
                <a:latin typeface="Times New Roman" panose="02020603050405020304" pitchFamily="18" charset="0"/>
                <a:cs typeface="Times New Roman" panose="02020603050405020304" pitchFamily="18" charset="0"/>
              </a:rPr>
              <a:t> minh, </a:t>
            </a:r>
            <a:r>
              <a:rPr lang="en-US" sz="2300" dirty="0" err="1">
                <a:latin typeface="Times New Roman" panose="02020603050405020304" pitchFamily="18" charset="0"/>
                <a:cs typeface="Times New Roman" panose="02020603050405020304" pitchFamily="18" charset="0"/>
              </a:rPr>
              <a:t>bình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luận</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
        <p:nvSpPr>
          <p:cNvPr id="12" name="TextBox 10"/>
          <p:cNvSpPr txBox="1">
            <a:spLocks noChangeArrowheads="1"/>
          </p:cNvSpPr>
          <p:nvPr/>
        </p:nvSpPr>
        <p:spPr bwMode="auto">
          <a:xfrm>
            <a:off x="4799965" y="2677795"/>
            <a:ext cx="7341235" cy="1861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smtClean="0">
                <a:solidFill>
                  <a:srgbClr val="31229E"/>
                </a:solidFill>
                <a:latin typeface="Times New Roman" panose="02020603050405020304" pitchFamily="18" charset="0"/>
                <a:cs typeface="Times New Roman" panose="02020603050405020304" pitchFamily="18" charset="0"/>
              </a:rPr>
              <a:t>- Nghệ thuật:</a:t>
            </a:r>
            <a:r>
              <a:rPr lang="en-US" altLang="en-US" sz="2300" b="1" dirty="0" smtClean="0">
                <a:solidFill>
                  <a:srgbClr val="31229E"/>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Kết</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giữa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luận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trữ</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tình</a:t>
            </a:r>
            <a:r>
              <a:rPr lang="en-US" sz="2300" dirty="0">
                <a:latin typeface="Times New Roman" panose="02020603050405020304" pitchFamily="18" charset="0"/>
                <a:cs typeface="Times New Roman" panose="02020603050405020304" pitchFamily="18" charset="0"/>
              </a:rPr>
              <a:t>; x</a:t>
            </a:r>
            <a:r>
              <a:rPr lang="en-US" sz="2300" dirty="0" err="1">
                <a:latin typeface="Times New Roman" panose="02020603050405020304" pitchFamily="18" charset="0"/>
                <a:cs typeface="Times New Roman" panose="02020603050405020304" pitchFamily="18" charset="0"/>
              </a:rPr>
              <a:t>ây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dựng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ảnh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phú</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chọn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lọc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vừa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cụ</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vừa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mang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biểu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tượng</a:t>
            </a:r>
            <a:r>
              <a:rPr lang="en-US" sz="2300" dirty="0">
                <a:latin typeface="Times New Roman" panose="02020603050405020304" pitchFamily="18" charset="0"/>
                <a:cs typeface="Times New Roman" panose="02020603050405020304" pitchFamily="18" charset="0"/>
              </a:rPr>
              <a:t>; l</a:t>
            </a:r>
            <a:r>
              <a:rPr lang="en-US" sz="2300" dirty="0" err="1" smtClean="0">
                <a:latin typeface="Times New Roman" panose="02020603050405020304" pitchFamily="18" charset="0"/>
                <a:cs typeface="Times New Roman" panose="02020603050405020304" pitchFamily="18" charset="0"/>
              </a:rPr>
              <a:t>ời</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văn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giàu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điệu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biểu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cao</a:t>
            </a:r>
            <a:r>
              <a:rPr lang="en-US" sz="2300" dirty="0">
                <a:latin typeface="Times New Roman" panose="02020603050405020304" pitchFamily="18" charset="0"/>
                <a:cs typeface="Times New Roman" panose="02020603050405020304" pitchFamily="18" charset="0"/>
              </a:rPr>
              <a:t>; s</a:t>
            </a:r>
            <a:r>
              <a:rPr lang="en-US" sz="2300" dirty="0" err="1">
                <a:latin typeface="Times New Roman" panose="02020603050405020304" pitchFamily="18" charset="0"/>
                <a:cs typeface="Times New Roman" panose="02020603050405020304" pitchFamily="18" charset="0"/>
              </a:rPr>
              <a:t>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dụng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thành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công</a:t>
            </a:r>
            <a:r>
              <a:rPr 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nhiều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phép</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từ</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từ</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vựng</a:t>
            </a:r>
            <a:r>
              <a:rPr lang="en-US" sz="2300" dirty="0" smtClean="0">
                <a:latin typeface="Times New Roman" panose="02020603050405020304" pitchFamily="18" charset="0"/>
                <a:cs typeface="Times New Roman" panose="02020603050405020304" pitchFamily="18" charset="0"/>
              </a:rPr>
              <a:t>: so </a:t>
            </a:r>
            <a:r>
              <a:rPr lang="en-US" sz="2300" dirty="0" err="1">
                <a:latin typeface="Times New Roman" panose="02020603050405020304" pitchFamily="18" charset="0"/>
                <a:cs typeface="Times New Roman" panose="02020603050405020304" pitchFamily="18" charset="0"/>
              </a:rPr>
              <a:t>sánh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nhân</a:t>
            </a:r>
            <a:r>
              <a:rPr 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hóa</a:t>
            </a:r>
            <a:r>
              <a:rPr lang="en-US" sz="2300" dirty="0">
                <a:latin typeface="Times New Roman" panose="02020603050405020304" pitchFamily="18" charset="0"/>
                <a:cs typeface="Times New Roman" panose="02020603050405020304" pitchFamily="18" charset="0"/>
              </a:rPr>
              <a:t>.</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TextBox 4"/>
          <p:cNvSpPr txBox="1">
            <a:spLocks noChangeArrowheads="1"/>
          </p:cNvSpPr>
          <p:nvPr/>
        </p:nvSpPr>
        <p:spPr bwMode="auto">
          <a:xfrm>
            <a:off x="4799965" y="4845050"/>
            <a:ext cx="7383780" cy="1861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smtClean="0">
                <a:solidFill>
                  <a:srgbClr val="180CB4"/>
                </a:solidFill>
                <a:latin typeface="Times New Roman" panose="02020603050405020304" pitchFamily="18" charset="0"/>
                <a:cs typeface="Times New Roman" panose="02020603050405020304" pitchFamily="18" charset="0"/>
              </a:rPr>
              <a:t>- Nội dung:</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Bài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văn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miêu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tả</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vẻ</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đẹp</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bình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dị</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cùng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nhiều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phẩm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chất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quý</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báu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của</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cây</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tre</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trong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sự</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gắn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bó</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với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người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nông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dân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và</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nhân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dân</a:t>
            </a:r>
            <a:r>
              <a:rPr lang="en-US" altLang="en-US" sz="2300" dirty="0" smtClean="0">
                <a:latin typeface="Times New Roman" panose="02020603050405020304" pitchFamily="18" charset="0"/>
                <a:cs typeface="Times New Roman" panose="02020603050405020304" pitchFamily="18" charset="0"/>
              </a:rPr>
              <a:t> ta. </a:t>
            </a:r>
            <a:r>
              <a:rPr lang="en-US" altLang="en-US" sz="2300" dirty="0" err="1" smtClean="0">
                <a:latin typeface="Times New Roman" panose="02020603050405020304" pitchFamily="18" charset="0"/>
                <a:cs typeface="Times New Roman" panose="02020603050405020304" pitchFamily="18" charset="0"/>
              </a:rPr>
              <a:t>Từ</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đó</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tác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giả</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nâng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nó</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lên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thành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một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biểu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tượng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tượng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trưng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cho</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đất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nước</a:t>
            </a:r>
            <a:r>
              <a:rPr lang="en-US" altLang="en-US" sz="2300" dirty="0" smtClean="0">
                <a:latin typeface="Times New Roman" panose="02020603050405020304" pitchFamily="18" charset="0"/>
                <a:cs typeface="Times New Roman" panose="02020603050405020304" pitchFamily="18" charset="0"/>
              </a:rPr>
              <a:t>, con </a:t>
            </a:r>
            <a:r>
              <a:rPr lang="en-US" altLang="en-US" sz="2300" dirty="0" err="1" smtClean="0">
                <a:latin typeface="Times New Roman" panose="02020603050405020304" pitchFamily="18" charset="0"/>
                <a:cs typeface="Times New Roman" panose="02020603050405020304" pitchFamily="18" charset="0"/>
              </a:rPr>
              <a:t>người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và</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tính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cách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Việt</a:t>
            </a:r>
            <a:r>
              <a:rPr lang="en-US" altLang="en-US" sz="2300" dirty="0" smtClean="0">
                <a:latin typeface="Times New Roman" panose="02020603050405020304" pitchFamily="18" charset="0"/>
                <a:cs typeface="Times New Roman" panose="02020603050405020304" pitchFamily="18" charset="0"/>
              </a:rPr>
              <a:t> Nam.</a:t>
            </a: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ldLvl="0" animBg="1"/>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68238" y="750627"/>
            <a:ext cx="5609231" cy="2697257"/>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r>
              <a:rPr lang="en-US" sz="2400" b="1" dirty="0" smtClean="0">
                <a:solidFill>
                  <a:srgbClr val="FF0000"/>
                </a:solidFill>
                <a:latin typeface="Times New Roman" panose="02020603050405020304" pitchFamily="18" charset="0"/>
                <a:cs typeface="Times New Roman" panose="02020603050405020304" pitchFamily="18" charset="0"/>
              </a:rPr>
              <a:t>3. </a:t>
            </a:r>
            <a:r>
              <a:rPr lang="en-US" sz="2400" b="1" dirty="0" err="1" smtClean="0">
                <a:solidFill>
                  <a:srgbClr val="FF0000"/>
                </a:solidFill>
                <a:latin typeface="Times New Roman" panose="02020603050405020304" pitchFamily="18" charset="0"/>
                <a:cs typeface="Times New Roman" panose="02020603050405020304" pitchFamily="18" charset="0"/>
              </a:rPr>
              <a:t>Kí</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hiện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đại</a:t>
            </a:r>
            <a:r>
              <a:rPr lang="en-US" sz="2400" b="1" dirty="0">
                <a:solidFill>
                  <a:srgbClr val="FF0000"/>
                </a:solidFill>
                <a:latin typeface="Times New Roman" panose="02020603050405020304" pitchFamily="18" charset="0"/>
                <a:cs typeface="Times New Roman" panose="02020603050405020304" pitchFamily="18" charset="0"/>
              </a:rPr>
              <a:t>:</a:t>
            </a:r>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Cô</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tô</a:t>
            </a:r>
            <a:r>
              <a:rPr lang="en-US" sz="2400" b="1" dirty="0">
                <a:solidFill>
                  <a:srgbClr val="31229E"/>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Nguyễn</a:t>
            </a:r>
            <a:r>
              <a:rPr lang="en-US" sz="2400" i="1" dirty="0">
                <a:solidFill>
                  <a:srgbClr val="31229E"/>
                </a:solidFill>
                <a:latin typeface="Times New Roman" panose="02020603050405020304" pitchFamily="18" charset="0"/>
                <a:cs typeface="Times New Roman" panose="02020603050405020304" pitchFamily="18" charset="0"/>
              </a:rPr>
              <a:t> </a:t>
            </a:r>
            <a:r>
              <a:rPr lang="en-US" sz="2400" i="1" dirty="0" err="1">
                <a:solidFill>
                  <a:srgbClr val="31229E"/>
                </a:solidFill>
                <a:latin typeface="Times New Roman" panose="02020603050405020304" pitchFamily="18" charset="0"/>
                <a:cs typeface="Times New Roman" panose="02020603050405020304" pitchFamily="18" charset="0"/>
              </a:rPr>
              <a:t>Tuân</a:t>
            </a:r>
            <a:r>
              <a:rPr lang="en-US" sz="2400" i="1" dirty="0">
                <a:solidFill>
                  <a:srgbClr val="31229E"/>
                </a:solidFill>
                <a:latin typeface="Times New Roman" panose="02020603050405020304" pitchFamily="18" charset="0"/>
                <a:cs typeface="Times New Roman" panose="02020603050405020304" pitchFamily="18" charset="0"/>
              </a:rPr>
              <a:t>)</a:t>
            </a:r>
            <a:endParaRPr lang="en-US" sz="2400" i="1" dirty="0">
              <a:solidFill>
                <a:srgbClr val="31229E"/>
              </a:solidFill>
              <a:latin typeface="Times New Roman" panose="02020603050405020304" pitchFamily="18" charset="0"/>
              <a:cs typeface="Times New Roman" panose="02020603050405020304" pitchFamily="18" charset="0"/>
            </a:endParaRPr>
          </a:p>
          <a:p>
            <a:r>
              <a:rPr lang="en-US" sz="2400" dirty="0" smtClean="0">
                <a:solidFill>
                  <a:srgbClr val="31229E"/>
                </a:solidFill>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Cây</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tre</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Việt</a:t>
            </a:r>
            <a:r>
              <a:rPr lang="en-US" sz="2400" b="1" dirty="0">
                <a:solidFill>
                  <a:srgbClr val="31229E"/>
                </a:solidFill>
                <a:latin typeface="Times New Roman" panose="02020603050405020304" pitchFamily="18" charset="0"/>
                <a:cs typeface="Times New Roman" panose="02020603050405020304" pitchFamily="18" charset="0"/>
              </a:rPr>
              <a:t> Nam </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Thép</a:t>
            </a:r>
            <a:r>
              <a:rPr lang="en-US" sz="2400" i="1" dirty="0">
                <a:solidFill>
                  <a:srgbClr val="31229E"/>
                </a:solidFill>
                <a:latin typeface="Times New Roman" panose="02020603050405020304" pitchFamily="18" charset="0"/>
                <a:cs typeface="Times New Roman" panose="02020603050405020304" pitchFamily="18" charset="0"/>
              </a:rPr>
              <a:t> </a:t>
            </a:r>
            <a:r>
              <a:rPr lang="en-US" sz="2400" i="1" dirty="0" err="1">
                <a:solidFill>
                  <a:srgbClr val="31229E"/>
                </a:solidFill>
                <a:latin typeface="Times New Roman" panose="02020603050405020304" pitchFamily="18" charset="0"/>
                <a:cs typeface="Times New Roman" panose="02020603050405020304" pitchFamily="18" charset="0"/>
              </a:rPr>
              <a:t>Mới</a:t>
            </a:r>
            <a:r>
              <a:rPr lang="en-US" sz="2400" i="1" dirty="0">
                <a:solidFill>
                  <a:srgbClr val="31229E"/>
                </a:solidFill>
                <a:latin typeface="Times New Roman" panose="02020603050405020304" pitchFamily="18" charset="0"/>
                <a:cs typeface="Times New Roman" panose="02020603050405020304" pitchFamily="18" charset="0"/>
              </a:rPr>
              <a:t>)</a:t>
            </a:r>
            <a:endParaRPr lang="en-US" sz="2400" i="1" dirty="0">
              <a:solidFill>
                <a:srgbClr val="31229E"/>
              </a:solidFill>
              <a:latin typeface="Times New Roman" panose="02020603050405020304" pitchFamily="18" charset="0"/>
              <a:cs typeface="Times New Roman" panose="02020603050405020304" pitchFamily="18" charset="0"/>
            </a:endParaRPr>
          </a:p>
          <a:p>
            <a:r>
              <a:rPr lang="en-US" sz="2400" dirty="0" smtClean="0">
                <a:solidFill>
                  <a:srgbClr val="31229E"/>
                </a:solidFill>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Lòng</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yêu</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nước</a:t>
            </a:r>
            <a:r>
              <a:rPr lang="en-US" sz="2400" b="1" dirty="0">
                <a:solidFill>
                  <a:srgbClr val="31229E"/>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(I-li-a Ê-</a:t>
            </a:r>
            <a:r>
              <a:rPr lang="en-US" sz="2400" i="1" dirty="0" err="1">
                <a:solidFill>
                  <a:srgbClr val="31229E"/>
                </a:solidFill>
                <a:latin typeface="Times New Roman" panose="02020603050405020304" pitchFamily="18" charset="0"/>
                <a:cs typeface="Times New Roman" panose="02020603050405020304" pitchFamily="18" charset="0"/>
              </a:rPr>
              <a:t>ren</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bua</a:t>
            </a:r>
            <a:r>
              <a:rPr lang="en-US" sz="2400" i="1" dirty="0" smtClean="0">
                <a:solidFill>
                  <a:srgbClr val="31229E"/>
                </a:solidFill>
                <a:latin typeface="Times New Roman" panose="02020603050405020304" pitchFamily="18" charset="0"/>
                <a:cs typeface="Times New Roman" panose="02020603050405020304" pitchFamily="18" charset="0"/>
              </a:rPr>
              <a:t>)</a:t>
            </a:r>
            <a:endParaRPr lang="en-US" sz="2400" i="1" dirty="0" smtClean="0">
              <a:solidFill>
                <a:srgbClr val="31229E"/>
              </a:solidFill>
              <a:latin typeface="Times New Roman" panose="02020603050405020304" pitchFamily="18" charset="0"/>
              <a:cs typeface="Times New Roman" panose="02020603050405020304" pitchFamily="18" charset="0"/>
            </a:endParaRPr>
          </a:p>
          <a:p>
            <a:r>
              <a:rPr lang="en-US" sz="2400" dirty="0" smtClean="0">
                <a:solidFill>
                  <a:srgbClr val="31229E"/>
                </a:solidFill>
                <a:latin typeface="Times New Roman" panose="02020603050405020304" pitchFamily="18" charset="0"/>
                <a:cs typeface="Times New Roman" panose="02020603050405020304" pitchFamily="18" charset="0"/>
              </a:rPr>
              <a:t>	</a:t>
            </a:r>
            <a:endParaRPr lang="en-US" sz="2400" dirty="0" smtClean="0">
              <a:solidFill>
                <a:srgbClr val="31229E"/>
              </a:solidFill>
              <a:latin typeface="Times New Roman" panose="02020603050405020304" pitchFamily="18" charset="0"/>
              <a:cs typeface="Times New Roman" panose="02020603050405020304" pitchFamily="18" charset="0"/>
            </a:endParaRPr>
          </a:p>
          <a:p>
            <a:r>
              <a:rPr lang="en-US" sz="2400" b="1" dirty="0" smtClean="0">
                <a:solidFill>
                  <a:srgbClr val="31229E"/>
                </a:solidFill>
                <a:latin typeface="Times New Roman" panose="02020603050405020304" pitchFamily="18" charset="0"/>
                <a:cs typeface="Times New Roman" panose="02020603050405020304" pitchFamily="18" charset="0"/>
              </a:rPr>
              <a:t>- Lao </a:t>
            </a:r>
            <a:r>
              <a:rPr lang="en-US" sz="2400" b="1" dirty="0" err="1">
                <a:solidFill>
                  <a:srgbClr val="31229E"/>
                </a:solidFill>
                <a:latin typeface="Times New Roman" panose="02020603050405020304" pitchFamily="18" charset="0"/>
                <a:cs typeface="Times New Roman" panose="02020603050405020304" pitchFamily="18" charset="0"/>
              </a:rPr>
              <a:t>xao</a:t>
            </a:r>
            <a:r>
              <a:rPr lang="en-US" sz="2400" b="1" dirty="0">
                <a:solidFill>
                  <a:srgbClr val="31229E"/>
                </a:solidFill>
                <a:latin typeface="Times New Roman" panose="02020603050405020304" pitchFamily="18" charset="0"/>
                <a:cs typeface="Times New Roman" panose="02020603050405020304" pitchFamily="18" charset="0"/>
              </a:rPr>
              <a:t> </a:t>
            </a:r>
            <a:r>
              <a:rPr lang="en-US" sz="2400" i="1" dirty="0">
                <a:solidFill>
                  <a:srgbClr val="31229E"/>
                </a:solidFill>
                <a:latin typeface="Times New Roman" panose="02020603050405020304" pitchFamily="18" charset="0"/>
                <a:cs typeface="Times New Roman" panose="02020603050405020304" pitchFamily="18" charset="0"/>
              </a:rPr>
              <a:t>(</a:t>
            </a:r>
            <a:r>
              <a:rPr lang="en-US" sz="2400" i="1" dirty="0" err="1">
                <a:solidFill>
                  <a:srgbClr val="31229E"/>
                </a:solidFill>
                <a:latin typeface="Times New Roman" panose="02020603050405020304" pitchFamily="18" charset="0"/>
                <a:cs typeface="Times New Roman" panose="02020603050405020304" pitchFamily="18" charset="0"/>
              </a:rPr>
              <a:t>Duy</a:t>
            </a:r>
            <a:r>
              <a:rPr lang="en-US" sz="2400" i="1" dirty="0">
                <a:solidFill>
                  <a:srgbClr val="31229E"/>
                </a:solidFill>
                <a:latin typeface="Times New Roman" panose="02020603050405020304" pitchFamily="18" charset="0"/>
                <a:cs typeface="Times New Roman" panose="02020603050405020304" pitchFamily="18" charset="0"/>
              </a:rPr>
              <a:t> </a:t>
            </a:r>
            <a:r>
              <a:rPr lang="en-US" sz="2400" i="1" dirty="0" err="1">
                <a:solidFill>
                  <a:srgbClr val="31229E"/>
                </a:solidFill>
                <a:latin typeface="Times New Roman" panose="02020603050405020304" pitchFamily="18" charset="0"/>
                <a:cs typeface="Times New Roman" panose="02020603050405020304" pitchFamily="18" charset="0"/>
              </a:rPr>
              <a:t>Khán</a:t>
            </a:r>
            <a:r>
              <a:rPr lang="en-US" sz="2400" i="1" dirty="0">
                <a:solidFill>
                  <a:srgbClr val="31229E"/>
                </a:solidFill>
                <a:latin typeface="Times New Roman" panose="02020603050405020304" pitchFamily="18" charset="0"/>
                <a:cs typeface="Times New Roman" panose="02020603050405020304" pitchFamily="18" charset="0"/>
              </a:rPr>
              <a:t> – </a:t>
            </a:r>
            <a:r>
              <a:rPr lang="en-US" sz="2400" b="1" i="1" dirty="0" err="1">
                <a:solidFill>
                  <a:srgbClr val="FF0000"/>
                </a:solidFill>
                <a:latin typeface="Times New Roman" panose="02020603050405020304" pitchFamily="18" charset="0"/>
                <a:cs typeface="Times New Roman" panose="02020603050405020304" pitchFamily="18" charset="0"/>
              </a:rPr>
              <a:t>Tự</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1" i="1" dirty="0" err="1">
                <a:solidFill>
                  <a:srgbClr val="FF0000"/>
                </a:solidFill>
                <a:latin typeface="Times New Roman" panose="02020603050405020304" pitchFamily="18" charset="0"/>
                <a:cs typeface="Times New Roman" panose="02020603050405020304" pitchFamily="18" charset="0"/>
              </a:rPr>
              <a:t>học</a:t>
            </a:r>
            <a:r>
              <a:rPr lang="en-US" sz="2400" i="1" dirty="0">
                <a:latin typeface="Times New Roman" panose="02020603050405020304" pitchFamily="18" charset="0"/>
                <a:cs typeface="Times New Roman" panose="02020603050405020304" pitchFamily="18" charset="0"/>
              </a:rPr>
              <a:t>)</a:t>
            </a:r>
            <a:endParaRPr lang="en-US" sz="2400" i="1" dirty="0">
              <a:latin typeface="Times New Roman" panose="02020603050405020304" pitchFamily="18" charset="0"/>
              <a:cs typeface="Times New Roman" panose="02020603050405020304" pitchFamily="18" charset="0"/>
            </a:endParaRPr>
          </a:p>
          <a:p>
            <a:endParaRPr lang="en-US" sz="2400" i="1" dirty="0">
              <a:latin typeface="Times New Roman" panose="02020603050405020304" pitchFamily="18" charset="0"/>
              <a:cs typeface="Times New Roman" panose="02020603050405020304" pitchFamily="18" charset="0"/>
            </a:endParaRPr>
          </a:p>
        </p:txBody>
      </p:sp>
      <p:cxnSp>
        <p:nvCxnSpPr>
          <p:cNvPr id="40" name="Straight Connector 39"/>
          <p:cNvCxnSpPr/>
          <p:nvPr/>
        </p:nvCxnSpPr>
        <p:spPr>
          <a:xfrm>
            <a:off x="4648794" y="0"/>
            <a:ext cx="54585"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146291"/>
            <a:ext cx="2798395" cy="461665"/>
          </a:xfrm>
          <a:prstGeom prst="rect">
            <a:avLst/>
          </a:prstGeom>
        </p:spPr>
        <p:txBody>
          <a:bodyPr wrap="none">
            <a:sp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I. PHẦN </a:t>
            </a:r>
            <a:r>
              <a:rPr lang="en-US" sz="2400" b="1" dirty="0">
                <a:solidFill>
                  <a:srgbClr val="FF0000"/>
                </a:solidFill>
                <a:latin typeface="Times New Roman" panose="02020603050405020304" pitchFamily="18" charset="0"/>
                <a:cs typeface="Times New Roman" panose="02020603050405020304" pitchFamily="18" charset="0"/>
              </a:rPr>
              <a:t>VĂN BẢN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816475" y="146050"/>
            <a:ext cx="4122420" cy="445135"/>
          </a:xfrm>
          <a:prstGeom prst="rect">
            <a:avLst/>
          </a:prstGeom>
          <a:noFill/>
        </p:spPr>
        <p:txBody>
          <a:bodyPr wrap="square" rtlCol="0">
            <a:spAutoFit/>
          </a:bodyPr>
          <a:lstStyle/>
          <a:p>
            <a:r>
              <a:rPr lang="en-US" sz="2300" b="1" dirty="0" smtClean="0">
                <a:solidFill>
                  <a:srgbClr val="FF0000"/>
                </a:solidFill>
                <a:latin typeface="Times New Roman" panose="02020603050405020304" pitchFamily="18" charset="0"/>
                <a:cs typeface="Times New Roman" panose="02020603050405020304" pitchFamily="18" charset="0"/>
              </a:rPr>
              <a:t>3.3. </a:t>
            </a:r>
            <a:r>
              <a:rPr lang="en-US" sz="2300" b="1" dirty="0" err="1" smtClean="0">
                <a:solidFill>
                  <a:srgbClr val="FF0000"/>
                </a:solidFill>
                <a:latin typeface="Times New Roman" panose="02020603050405020304" pitchFamily="18" charset="0"/>
                <a:cs typeface="Times New Roman" panose="02020603050405020304" pitchFamily="18" charset="0"/>
              </a:rPr>
              <a:t>Lòng</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yêu</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nước</a:t>
            </a:r>
            <a:endParaRPr lang="en-US" sz="2300" b="1" dirty="0">
              <a:solidFill>
                <a:srgbClr val="FF0000"/>
              </a:solidFill>
              <a:latin typeface="Times New Roman" panose="02020603050405020304" pitchFamily="18" charset="0"/>
              <a:cs typeface="Times New Roman" panose="02020603050405020304" pitchFamily="18" charset="0"/>
            </a:endParaRPr>
          </a:p>
        </p:txBody>
      </p:sp>
      <p:sp>
        <p:nvSpPr>
          <p:cNvPr id="11" name="Rectangle 1"/>
          <p:cNvSpPr>
            <a:spLocks noChangeArrowheads="1"/>
          </p:cNvSpPr>
          <p:nvPr/>
        </p:nvSpPr>
        <p:spPr bwMode="auto">
          <a:xfrm>
            <a:off x="4815840" y="1042035"/>
            <a:ext cx="7226300" cy="1506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algn="just"/>
            <a:r>
              <a:rPr lang="en-US" sz="2300" b="1" dirty="0" smtClean="0">
                <a:solidFill>
                  <a:srgbClr val="180CB4"/>
                </a:solidFill>
                <a:latin typeface="Times New Roman" panose="02020603050405020304" pitchFamily="18" charset="0"/>
                <a:cs typeface="Times New Roman" panose="02020603050405020304" pitchFamily="18" charset="0"/>
              </a:rPr>
              <a:t>- </a:t>
            </a:r>
            <a:r>
              <a:rPr lang="en-US" sz="2300" b="1" dirty="0" err="1" smtClean="0">
                <a:solidFill>
                  <a:srgbClr val="180CB4"/>
                </a:solidFill>
                <a:latin typeface="Times New Roman" panose="02020603050405020304" pitchFamily="18" charset="0"/>
                <a:cs typeface="Times New Roman" panose="02020603050405020304" pitchFamily="18" charset="0"/>
              </a:rPr>
              <a:t>Trích</a:t>
            </a:r>
            <a:r>
              <a:rPr lang="en-US" sz="2300" b="1" dirty="0" smtClean="0">
                <a:solidFill>
                  <a:srgbClr val="180CB4"/>
                </a:solidFill>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bài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báo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lửa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viết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thánh</a:t>
            </a:r>
            <a:r>
              <a:rPr lang="en-US" sz="2300" dirty="0">
                <a:latin typeface="Times New Roman" panose="02020603050405020304" pitchFamily="18" charset="0"/>
                <a:cs typeface="Times New Roman" panose="02020603050405020304" pitchFamily="18" charset="0"/>
              </a:rPr>
              <a:t> 6/1942, </a:t>
            </a:r>
            <a:r>
              <a:rPr lang="en-US" sz="2300" dirty="0" err="1">
                <a:latin typeface="Times New Roman" panose="02020603050405020304" pitchFamily="18" charset="0"/>
                <a:cs typeface="Times New Roman" panose="02020603050405020304" pitchFamily="18" charset="0"/>
              </a:rPr>
              <a:t>thời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chiến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chống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Phát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xít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Đức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Xô</a:t>
            </a:r>
            <a:r>
              <a:rPr 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cũ</a:t>
            </a:r>
            <a:endParaRPr lang="en-US" sz="2300" dirty="0">
              <a:latin typeface="Times New Roman" panose="02020603050405020304" pitchFamily="18" charset="0"/>
              <a:cs typeface="Times New Roman" panose="02020603050405020304" pitchFamily="18" charset="0"/>
            </a:endParaRPr>
          </a:p>
          <a:p>
            <a:pPr algn="just"/>
            <a:r>
              <a:rPr lang="en-US" sz="2300" b="1" dirty="0" smtClean="0">
                <a:solidFill>
                  <a:srgbClr val="180CB4"/>
                </a:solidFill>
                <a:latin typeface="Times New Roman" panose="02020603050405020304" pitchFamily="18" charset="0"/>
                <a:cs typeface="Times New Roman" panose="02020603050405020304" pitchFamily="18" charset="0"/>
              </a:rPr>
              <a:t>- </a:t>
            </a:r>
            <a:r>
              <a:rPr lang="en-US" sz="2300" b="1" dirty="0" err="1" smtClean="0">
                <a:solidFill>
                  <a:srgbClr val="180CB4"/>
                </a:solidFill>
                <a:latin typeface="Times New Roman" panose="02020603050405020304" pitchFamily="18" charset="0"/>
                <a:cs typeface="Times New Roman" panose="02020603050405020304" pitchFamily="18" charset="0"/>
              </a:rPr>
              <a:t>Thể</a:t>
            </a:r>
            <a:r>
              <a:rPr lang="en-US" sz="2300" b="1" dirty="0" smtClean="0">
                <a:solidFill>
                  <a:srgbClr val="180CB4"/>
                </a:solidFill>
                <a:latin typeface="Times New Roman" panose="02020603050405020304" pitchFamily="18" charset="0"/>
                <a:cs typeface="Times New Roman" panose="02020603050405020304" pitchFamily="18" charset="0"/>
              </a:rPr>
              <a:t> </a:t>
            </a:r>
            <a:r>
              <a:rPr lang="en-US" sz="2300" b="1" dirty="0" err="1">
                <a:solidFill>
                  <a:srgbClr val="180CB4"/>
                </a:solidFill>
                <a:latin typeface="Times New Roman" panose="02020603050405020304" pitchFamily="18" charset="0"/>
                <a:cs typeface="Times New Roman" panose="02020603050405020304" pitchFamily="18" charset="0"/>
              </a:rPr>
              <a:t>loại</a:t>
            </a:r>
            <a:r>
              <a:rPr lang="en-US" sz="2300" b="1" dirty="0">
                <a:solidFill>
                  <a:srgbClr val="180CB4"/>
                </a:solidFill>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Tùy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bút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luận</a:t>
            </a:r>
            <a:endParaRPr lang="en-US" sz="2300" dirty="0">
              <a:latin typeface="Times New Roman" panose="02020603050405020304" pitchFamily="18" charset="0"/>
              <a:cs typeface="Times New Roman" panose="02020603050405020304" pitchFamily="18" charset="0"/>
            </a:endParaRPr>
          </a:p>
          <a:p>
            <a:pPr algn="just"/>
            <a:r>
              <a:rPr lang="en-US" sz="2300" b="1" dirty="0">
                <a:solidFill>
                  <a:srgbClr val="180CB4"/>
                </a:solidFill>
                <a:latin typeface="Times New Roman" panose="02020603050405020304" pitchFamily="18" charset="0"/>
                <a:cs typeface="Times New Roman" panose="02020603050405020304" pitchFamily="18" charset="0"/>
              </a:rPr>
              <a:t>- PTBĐ: </a:t>
            </a:r>
            <a:r>
              <a:rPr lang="en-US" sz="2300" dirty="0" err="1">
                <a:latin typeface="Times New Roman" panose="02020603050405020304" pitchFamily="18" charset="0"/>
                <a:cs typeface="Times New Roman" panose="02020603050405020304" pitchFamily="18" charset="0"/>
              </a:rPr>
              <a:t>Miêu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biểu</a:t>
            </a:r>
            <a:r>
              <a:rPr 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cảm</a:t>
            </a:r>
            <a:endParaRPr lang="en-US" sz="2300" dirty="0">
              <a:latin typeface="Times New Roman" panose="02020603050405020304" pitchFamily="18" charset="0"/>
              <a:cs typeface="Times New Roman" panose="02020603050405020304" pitchFamily="18" charset="0"/>
            </a:endParaRPr>
          </a:p>
        </p:txBody>
      </p:sp>
      <p:sp>
        <p:nvSpPr>
          <p:cNvPr id="12" name="TextBox 10"/>
          <p:cNvSpPr txBox="1">
            <a:spLocks noChangeArrowheads="1"/>
          </p:cNvSpPr>
          <p:nvPr/>
        </p:nvSpPr>
        <p:spPr bwMode="auto">
          <a:xfrm>
            <a:off x="4815840" y="3140710"/>
            <a:ext cx="7226300" cy="798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vi-VN" altLang="en-US" sz="2300" b="1" dirty="0" smtClean="0">
                <a:solidFill>
                  <a:srgbClr val="31229E"/>
                </a:solidFill>
                <a:latin typeface="Times New Roman" panose="02020603050405020304" pitchFamily="18" charset="0"/>
                <a:cs typeface="Times New Roman" panose="02020603050405020304" pitchFamily="18" charset="0"/>
              </a:rPr>
              <a:t>- Nghệ thuật:</a:t>
            </a:r>
            <a:r>
              <a:rPr lang="en-US" altLang="en-US" sz="2300" b="1" dirty="0" smtClean="0">
                <a:solidFill>
                  <a:srgbClr val="31229E"/>
                </a:solidFill>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Tùy</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bút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chính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luận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đậm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chất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trữ</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tình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nóng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bỏng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tính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thời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sự</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cách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lập</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luận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lô-gíc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chặt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chẽ</a:t>
            </a:r>
            <a:r>
              <a:rPr lang="en-US" alt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TextBox 4"/>
          <p:cNvSpPr txBox="1">
            <a:spLocks noChangeArrowheads="1"/>
          </p:cNvSpPr>
          <p:nvPr/>
        </p:nvSpPr>
        <p:spPr bwMode="auto">
          <a:xfrm>
            <a:off x="4917440" y="4391660"/>
            <a:ext cx="7124700" cy="150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smtClean="0">
                <a:solidFill>
                  <a:srgbClr val="180CB4"/>
                </a:solidFill>
                <a:latin typeface="Times New Roman" panose="02020603050405020304" pitchFamily="18" charset="0"/>
                <a:cs typeface="Times New Roman" panose="02020603050405020304" pitchFamily="18" charset="0"/>
              </a:rPr>
              <a:t>- Nội dung:</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Văn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bản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cho</a:t>
            </a:r>
            <a:r>
              <a:rPr lang="en-US" altLang="en-US" sz="2300" dirty="0" smtClean="0">
                <a:latin typeface="Times New Roman" panose="02020603050405020304" pitchFamily="18" charset="0"/>
                <a:cs typeface="Times New Roman" panose="02020603050405020304" pitchFamily="18" charset="0"/>
              </a:rPr>
              <a:t> ta </a:t>
            </a:r>
            <a:r>
              <a:rPr lang="en-US" altLang="en-US" sz="2300" dirty="0" err="1" smtClean="0">
                <a:latin typeface="Times New Roman" panose="02020603050405020304" pitchFamily="18" charset="0"/>
                <a:cs typeface="Times New Roman" panose="02020603050405020304" pitchFamily="18" charset="0"/>
              </a:rPr>
              <a:t>thấy</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lòng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yêu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nước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bắt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nguồn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từ</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lòng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yêu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những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vật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tầm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thường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gần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gũi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tình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yêu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gia</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đình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quê</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hương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và</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được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bộc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lộ</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mạnh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mẽ</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trong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cuộc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chiến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đấu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bảo</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vệ</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Tổ</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quốc</a:t>
            </a:r>
            <a:r>
              <a:rPr lang="en-US" alt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ldLvl="0" animBg="1"/>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0" y="146291"/>
            <a:ext cx="2798395" cy="461665"/>
          </a:xfrm>
          <a:prstGeom prst="rect">
            <a:avLst/>
          </a:prstGeom>
        </p:spPr>
        <p:txBody>
          <a:bodyPr wrap="none">
            <a:sp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I. PHẦN </a:t>
            </a:r>
            <a:r>
              <a:rPr lang="en-US" sz="2400" b="1" dirty="0">
                <a:solidFill>
                  <a:srgbClr val="FF0000"/>
                </a:solidFill>
                <a:latin typeface="Times New Roman" panose="02020603050405020304" pitchFamily="18" charset="0"/>
                <a:cs typeface="Times New Roman" panose="02020603050405020304" pitchFamily="18" charset="0"/>
              </a:rPr>
              <a:t>VĂN BẢN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4183042" y="754037"/>
            <a:ext cx="3753132" cy="461665"/>
          </a:xfrm>
          <a:prstGeom prst="rect">
            <a:avLst/>
          </a:prstGeom>
          <a:noFill/>
          <a:ln w="38100">
            <a:solidFill>
              <a:srgbClr val="00B050"/>
            </a:solidFill>
          </a:ln>
        </p:spPr>
        <p:txBody>
          <a:bodyPr wrap="square" rtlCol="0">
            <a:spAutoFit/>
          </a:bodyPr>
          <a:lstStyle/>
          <a:p>
            <a:pPr algn="just"/>
            <a:r>
              <a:rPr lang="en-US" sz="2400" dirty="0" smtClean="0">
                <a:solidFill>
                  <a:srgbClr val="31229E"/>
                </a:solidFill>
                <a:latin typeface="Times New Roman" panose="02020603050405020304" pitchFamily="18" charset="0"/>
                <a:cs typeface="Times New Roman" panose="02020603050405020304" pitchFamily="18" charset="0"/>
              </a:rPr>
              <a:t>* </a:t>
            </a:r>
            <a:r>
              <a:rPr lang="en-US" sz="2400" b="1" dirty="0" smtClean="0">
                <a:solidFill>
                  <a:srgbClr val="31229E"/>
                </a:solidFill>
                <a:latin typeface="Times New Roman" panose="02020603050405020304" pitchFamily="18" charset="0"/>
                <a:cs typeface="Times New Roman" panose="02020603050405020304" pitchFamily="18" charset="0"/>
              </a:rPr>
              <a:t>So </a:t>
            </a:r>
            <a:r>
              <a:rPr lang="en-US" sz="2400" b="1" dirty="0" err="1" smtClean="0">
                <a:solidFill>
                  <a:srgbClr val="31229E"/>
                </a:solidFill>
                <a:latin typeface="Times New Roman" panose="02020603050405020304" pitchFamily="18" charset="0"/>
                <a:cs typeface="Times New Roman" panose="02020603050405020304" pitchFamily="18" charset="0"/>
              </a:rPr>
              <a:t>sánh</a:t>
            </a:r>
            <a:r>
              <a:rPr lang="en-US" sz="2400" dirty="0" smtClean="0">
                <a:solidFill>
                  <a:srgbClr val="31229E"/>
                </a:solidFill>
                <a:latin typeface="Times New Roman" panose="02020603050405020304" pitchFamily="18" charset="0"/>
                <a:cs typeface="Times New Roman" panose="02020603050405020304" pitchFamily="18" charset="0"/>
              </a:rPr>
              <a:t> </a:t>
            </a:r>
            <a:r>
              <a:rPr lang="en-US" sz="2400" dirty="0" err="1" smtClean="0">
                <a:solidFill>
                  <a:srgbClr val="31229E"/>
                </a:solidFill>
                <a:latin typeface="Times New Roman" panose="02020603050405020304" pitchFamily="18" charset="0"/>
                <a:cs typeface="Times New Roman" panose="02020603050405020304" pitchFamily="18" charset="0"/>
              </a:rPr>
              <a:t>giữa</a:t>
            </a:r>
            <a:r>
              <a:rPr lang="en-US" sz="2400" dirty="0" smtClean="0">
                <a:solidFill>
                  <a:srgbClr val="31229E"/>
                </a:solidFill>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truyện</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và</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kí</a:t>
            </a:r>
            <a:endParaRPr lang="en-US" sz="2400" b="1" dirty="0">
              <a:solidFill>
                <a:srgbClr val="31229E"/>
              </a:solidFill>
              <a:latin typeface="Times New Roman" panose="02020603050405020304" pitchFamily="18" charset="0"/>
              <a:cs typeface="Times New Roman" panose="02020603050405020304" pitchFamily="18" charset="0"/>
            </a:endParaRPr>
          </a:p>
        </p:txBody>
      </p:sp>
      <p:sp>
        <p:nvSpPr>
          <p:cNvPr id="3" name="Rectangle 2"/>
          <p:cNvSpPr/>
          <p:nvPr/>
        </p:nvSpPr>
        <p:spPr>
          <a:xfrm>
            <a:off x="6721525" y="3375037"/>
            <a:ext cx="5233913" cy="2215991"/>
          </a:xfrm>
          <a:prstGeom prst="rect">
            <a:avLst/>
          </a:prstGeom>
          <a:ln>
            <a:solidFill>
              <a:srgbClr val="00B050"/>
            </a:solidFill>
          </a:ln>
        </p:spPr>
        <p:txBody>
          <a:bodyPr wrap="square">
            <a:spAutoFit/>
          </a:bodyPr>
          <a:lstStyle/>
          <a:p>
            <a:r>
              <a:rPr lang="pt-BR" sz="23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pt-BR" sz="2300" b="1" dirty="0">
                <a:latin typeface="Times New Roman" panose="02020603050405020304" pitchFamily="18" charset="0"/>
                <a:ea typeface="Times New Roman" panose="02020603050405020304" pitchFamily="18" charset="0"/>
                <a:cs typeface="Times New Roman" panose="02020603050405020304" pitchFamily="18" charset="0"/>
              </a:rPr>
              <a:t>Truyện:  </a:t>
            </a:r>
            <a:r>
              <a:rPr lang="pt-BR" sz="2300" dirty="0">
                <a:latin typeface="Times New Roman" panose="02020603050405020304" pitchFamily="18" charset="0"/>
                <a:ea typeface="Times New Roman" panose="02020603050405020304" pitchFamily="18" charset="0"/>
                <a:cs typeface="Times New Roman" panose="02020603050405020304" pitchFamily="18" charset="0"/>
              </a:rPr>
              <a:t>thường có cốt truyện, nhân </a:t>
            </a:r>
            <a:r>
              <a:rPr lang="pt-BR" sz="2300" dirty="0" smtClean="0">
                <a:latin typeface="Times New Roman" panose="02020603050405020304" pitchFamily="18" charset="0"/>
                <a:ea typeface="Times New Roman" panose="02020603050405020304" pitchFamily="18" charset="0"/>
                <a:cs typeface="Times New Roman" panose="02020603050405020304" pitchFamily="18" charset="0"/>
              </a:rPr>
              <a:t>vật.</a:t>
            </a:r>
            <a:endParaRPr lang="en-US" sz="2300" dirty="0">
              <a:latin typeface="VNI-Times" pitchFamily="2" charset="0"/>
              <a:ea typeface="Times New Roman" panose="02020603050405020304" pitchFamily="18" charset="0"/>
              <a:cs typeface="Times New Roman" panose="02020603050405020304" pitchFamily="18" charset="0"/>
            </a:endParaRPr>
          </a:p>
          <a:p>
            <a:pPr algn="just"/>
            <a:r>
              <a:rPr lang="pt-BR" sz="2300" b="1" dirty="0">
                <a:latin typeface="Times New Roman" panose="02020603050405020304" pitchFamily="18" charset="0"/>
                <a:ea typeface="Times New Roman" panose="02020603050405020304" pitchFamily="18" charset="0"/>
                <a:cs typeface="Times New Roman" panose="02020603050405020304" pitchFamily="18" charset="0"/>
              </a:rPr>
              <a:t>+ Kí:</a:t>
            </a:r>
            <a:r>
              <a:rPr lang="pt-BR" sz="2300" dirty="0">
                <a:latin typeface="Times New Roman" panose="02020603050405020304" pitchFamily="18" charset="0"/>
                <a:ea typeface="Times New Roman" panose="02020603050405020304" pitchFamily="18" charset="0"/>
                <a:cs typeface="Times New Roman" panose="02020603050405020304" pitchFamily="18" charset="0"/>
              </a:rPr>
              <a:t> không có cốt </a:t>
            </a:r>
            <a:r>
              <a:rPr lang="pt-BR" sz="2300" dirty="0" smtClean="0">
                <a:latin typeface="Times New Roman" panose="02020603050405020304" pitchFamily="18" charset="0"/>
                <a:ea typeface="Times New Roman" panose="02020603050405020304" pitchFamily="18" charset="0"/>
                <a:cs typeface="Times New Roman" panose="02020603050405020304" pitchFamily="18" charset="0"/>
              </a:rPr>
              <a:t>truyện, </a:t>
            </a:r>
            <a:r>
              <a:rPr lang="pt-BR" sz="2300" dirty="0">
                <a:latin typeface="Times New Roman" panose="02020603050405020304" pitchFamily="18" charset="0"/>
                <a:ea typeface="Times New Roman" panose="02020603050405020304" pitchFamily="18" charset="0"/>
                <a:cs typeface="Times New Roman" panose="02020603050405020304" pitchFamily="18" charset="0"/>
              </a:rPr>
              <a:t>có khi không có cả nhân vật. </a:t>
            </a:r>
            <a:endParaRPr lang="pt-BR" sz="23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pt-BR" sz="2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300" dirty="0" smtClean="0">
              <a:effectLst/>
              <a:latin typeface="VNI-Times" pitchFamily="2" charset="0"/>
              <a:ea typeface="Times New Roman" panose="02020603050405020304" pitchFamily="18" charset="0"/>
              <a:cs typeface="Times New Roman" panose="02020603050405020304" pitchFamily="18" charset="0"/>
            </a:endParaRPr>
          </a:p>
          <a:p>
            <a:pPr algn="just"/>
            <a:endParaRPr lang="en-US" sz="2300" dirty="0">
              <a:effectLst/>
              <a:latin typeface="VNI-Times" pitchFamily="2" charset="0"/>
              <a:ea typeface="Times New Roman" panose="02020603050405020304" pitchFamily="18" charset="0"/>
              <a:cs typeface="Times New Roman" panose="02020603050405020304" pitchFamily="18" charset="0"/>
            </a:endParaRPr>
          </a:p>
        </p:txBody>
      </p:sp>
      <p:cxnSp>
        <p:nvCxnSpPr>
          <p:cNvPr id="9" name="Straight Connector 8"/>
          <p:cNvCxnSpPr>
            <a:stCxn id="2" idx="2"/>
          </p:cNvCxnSpPr>
          <p:nvPr/>
        </p:nvCxnSpPr>
        <p:spPr>
          <a:xfrm>
            <a:off x="6059608" y="1215702"/>
            <a:ext cx="0" cy="47662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2934272" y="1665027"/>
            <a:ext cx="3794080" cy="1364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934272" y="1665027"/>
            <a:ext cx="0" cy="62779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904164" y="2306472"/>
            <a:ext cx="2055827" cy="461665"/>
          </a:xfrm>
          <a:prstGeom prst="rect">
            <a:avLst/>
          </a:prstGeom>
          <a:ln w="28575">
            <a:solidFill>
              <a:srgbClr val="00B050"/>
            </a:solidFill>
          </a:ln>
        </p:spPr>
        <p:txBody>
          <a:bodyPr wrap="square">
            <a:spAutoFit/>
          </a:bodyPr>
          <a:lstStyle/>
          <a:p>
            <a:r>
              <a:rPr lang="pt-BR"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Điểm </a:t>
            </a:r>
            <a:r>
              <a:rPr lang="pt-BR"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chung</a:t>
            </a:r>
            <a:endParaRPr lang="en-US" sz="2400" b="1" dirty="0">
              <a:solidFill>
                <a:srgbClr val="00B050"/>
              </a:solidFill>
              <a:latin typeface="VNI-Times" pitchFamily="2" charset="0"/>
              <a:ea typeface="Times New Roman" panose="02020603050405020304" pitchFamily="18" charset="0"/>
              <a:cs typeface="Times New Roman" panose="02020603050405020304" pitchFamily="18" charset="0"/>
            </a:endParaRPr>
          </a:p>
        </p:txBody>
      </p:sp>
      <p:cxnSp>
        <p:nvCxnSpPr>
          <p:cNvPr id="22" name="Straight Connector 21"/>
          <p:cNvCxnSpPr/>
          <p:nvPr/>
        </p:nvCxnSpPr>
        <p:spPr>
          <a:xfrm>
            <a:off x="5390864" y="1678675"/>
            <a:ext cx="3712189" cy="1364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9103053" y="1692322"/>
            <a:ext cx="0" cy="60050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8160035" y="2302847"/>
            <a:ext cx="1898358" cy="461665"/>
          </a:xfrm>
          <a:prstGeom prst="rect">
            <a:avLst/>
          </a:prstGeom>
          <a:ln w="28575">
            <a:solidFill>
              <a:srgbClr val="00B050"/>
            </a:solidFill>
          </a:ln>
        </p:spPr>
        <p:txBody>
          <a:bodyPr wrap="square">
            <a:spAutoFit/>
          </a:bodyPr>
          <a:lstStyle/>
          <a:p>
            <a:pPr algn="ctr"/>
            <a:r>
              <a:rPr lang="pt-BR"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Điểm riêng</a:t>
            </a:r>
            <a:endParaRPr lang="en-US" sz="2400" b="1" dirty="0">
              <a:solidFill>
                <a:srgbClr val="00B050"/>
              </a:solidFill>
              <a:latin typeface="VNI-Times" pitchFamily="2" charset="0"/>
              <a:ea typeface="Times New Roman" panose="02020603050405020304" pitchFamily="18" charset="0"/>
              <a:cs typeface="Times New Roman" panose="02020603050405020304" pitchFamily="18" charset="0"/>
            </a:endParaRPr>
          </a:p>
        </p:txBody>
      </p:sp>
      <p:sp>
        <p:nvSpPr>
          <p:cNvPr id="27" name="Rectangle 26"/>
          <p:cNvSpPr/>
          <p:nvPr/>
        </p:nvSpPr>
        <p:spPr>
          <a:xfrm>
            <a:off x="327547" y="3382286"/>
            <a:ext cx="5390866" cy="2308324"/>
          </a:xfrm>
          <a:prstGeom prst="rect">
            <a:avLst/>
          </a:prstGeom>
          <a:ln>
            <a:solidFill>
              <a:srgbClr val="00B050"/>
            </a:solidFill>
          </a:ln>
        </p:spPr>
        <p:txBody>
          <a:bodyPr wrap="square">
            <a:spAutoFit/>
          </a:bodyPr>
          <a:lstStyle/>
          <a:p>
            <a:pPr algn="just"/>
            <a:r>
              <a:rPr lang="pt-BR"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Times New Roman" panose="02020603050405020304" pitchFamily="18" charset="0"/>
                <a:cs typeface="Times New Roman" panose="02020603050405020304" pitchFamily="18" charset="0"/>
              </a:rPr>
              <a:t>Truyện và phần lớn các thể loại kí đều thuộc loại hình tự sự.</a:t>
            </a:r>
            <a:endParaRPr lang="en-US" sz="2400" dirty="0">
              <a:latin typeface="VNI-Times" pitchFamily="2" charset="0"/>
              <a:ea typeface="Times New Roman" panose="02020603050405020304" pitchFamily="18" charset="0"/>
              <a:cs typeface="Times New Roman" panose="02020603050405020304" pitchFamily="18" charset="0"/>
            </a:endParaRPr>
          </a:p>
          <a:p>
            <a:pPr algn="just"/>
            <a:r>
              <a:rPr lang="pt-BR" sz="2400" dirty="0">
                <a:latin typeface="Times New Roman" panose="02020603050405020304" pitchFamily="18" charset="0"/>
                <a:ea typeface="Times New Roman" panose="02020603050405020304" pitchFamily="18" charset="0"/>
                <a:cs typeface="Times New Roman" panose="02020603050405020304" pitchFamily="18" charset="0"/>
              </a:rPr>
              <a:t>- Thường viết bằng văn xuôi.</a:t>
            </a:r>
            <a:endParaRPr lang="en-US" sz="2400" dirty="0">
              <a:latin typeface="VNI-Times" pitchFamily="2" charset="0"/>
              <a:ea typeface="Times New Roman" panose="02020603050405020304" pitchFamily="18" charset="0"/>
              <a:cs typeface="Times New Roman" panose="02020603050405020304" pitchFamily="18" charset="0"/>
            </a:endParaRPr>
          </a:p>
          <a:p>
            <a:pPr algn="just"/>
            <a:r>
              <a:rPr lang="pt-BR" sz="2400" dirty="0">
                <a:latin typeface="Times New Roman" panose="02020603050405020304" pitchFamily="18" charset="0"/>
                <a:ea typeface="Times New Roman" panose="02020603050405020304" pitchFamily="18" charset="0"/>
                <a:cs typeface="Times New Roman" panose="02020603050405020304" pitchFamily="18" charset="0"/>
              </a:rPr>
              <a:t>- Đều có nhân vật kể chuyện (Trực tiếp ở ngôi thứ nhất hoặc gián tiếp ở ngôi thứ 3)</a:t>
            </a:r>
            <a:endParaRPr lang="en-US" sz="2400" dirty="0">
              <a:latin typeface="VNI-Times" pitchFamily="2" charset="0"/>
              <a:ea typeface="Times New Roman" panose="02020603050405020304" pitchFamily="18" charset="0"/>
              <a:cs typeface="Times New Roman" panose="02020603050405020304" pitchFamily="18" charset="0"/>
            </a:endParaRPr>
          </a:p>
          <a:p>
            <a:r>
              <a:rPr lang="pt-BR" sz="24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VNI-Times" pitchFamily="2" charset="0"/>
              <a:ea typeface="Times New Roman" panose="02020603050405020304" pitchFamily="18" charset="0"/>
              <a:cs typeface="Times New Roman" panose="02020603050405020304" pitchFamily="18" charset="0"/>
            </a:endParaRPr>
          </a:p>
        </p:txBody>
      </p:sp>
      <p:cxnSp>
        <p:nvCxnSpPr>
          <p:cNvPr id="31" name="Straight Arrow Connector 30"/>
          <p:cNvCxnSpPr>
            <a:stCxn id="18" idx="2"/>
          </p:cNvCxnSpPr>
          <p:nvPr/>
        </p:nvCxnSpPr>
        <p:spPr>
          <a:xfrm flipH="1">
            <a:off x="2932077" y="2768137"/>
            <a:ext cx="1" cy="614149"/>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6" idx="2"/>
          </p:cNvCxnSpPr>
          <p:nvPr/>
        </p:nvCxnSpPr>
        <p:spPr>
          <a:xfrm flipH="1">
            <a:off x="9103053" y="2764512"/>
            <a:ext cx="6161" cy="61777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checkerboard(across)">
                                      <p:cBhvr>
                                        <p:cTn id="7" dur="500"/>
                                        <p:tgtEl>
                                          <p:spTgt spid="25"/>
                                        </p:tgtEl>
                                      </p:cBhvr>
                                    </p:animEffect>
                                  </p:childTnLst>
                                </p:cTn>
                              </p:par>
                              <p:par>
                                <p:cTn id="8" presetID="5" presetClass="entr" presetSubtype="1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checkerboard(across)">
                                      <p:cBhvr>
                                        <p:cTn id="10" dur="500"/>
                                        <p:tgtEl>
                                          <p:spTgt spid="22"/>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checkerboard(across)">
                                      <p:cBhvr>
                                        <p:cTn id="16" dur="500"/>
                                        <p:tgtEl>
                                          <p:spTgt spid="11"/>
                                        </p:tgtEl>
                                      </p:cBhvr>
                                    </p:animEffect>
                                  </p:childTnLst>
                                </p:cTn>
                              </p:par>
                              <p:par>
                                <p:cTn id="17" presetID="5" presetClass="entr" presetSubtype="1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checkerboard(across)">
                                      <p:cBhvr>
                                        <p:cTn id="19" dur="500"/>
                                        <p:tgtEl>
                                          <p:spTgt spid="17"/>
                                        </p:tgtEl>
                                      </p:cBhvr>
                                    </p:animEffect>
                                  </p:childTnLst>
                                </p:cTn>
                              </p:par>
                              <p:par>
                                <p:cTn id="20" presetID="5" presetClass="entr" presetSubtype="10" fill="hold"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checkerboard(across)">
                                      <p:cBhvr>
                                        <p:cTn id="22" dur="500"/>
                                        <p:tgtEl>
                                          <p:spTgt spid="31"/>
                                        </p:tgtEl>
                                      </p:cBhvr>
                                    </p:animEffect>
                                  </p:childTnLst>
                                </p:cTn>
                              </p:par>
                              <p:par>
                                <p:cTn id="23" presetID="5" presetClass="entr" presetSubtype="1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checkerboard(across)">
                                      <p:cBhvr>
                                        <p:cTn id="25" dur="500"/>
                                        <p:tgtEl>
                                          <p:spTgt spid="33"/>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checkerboard(across)">
                                      <p:cBhvr>
                                        <p:cTn id="28" dur="500"/>
                                        <p:tgtEl>
                                          <p:spTgt spid="2"/>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checkerboard(across)">
                                      <p:cBhvr>
                                        <p:cTn id="31" dur="500"/>
                                        <p:tgtEl>
                                          <p:spTgt spid="18"/>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checkerboard(across)">
                                      <p:cBhvr>
                                        <p:cTn id="34" dur="500"/>
                                        <p:tgtEl>
                                          <p:spTgt spid="26"/>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checkerboard(across)">
                                      <p:cBhvr>
                                        <p:cTn id="37" dur="500"/>
                                        <p:tgtEl>
                                          <p:spTgt spid="3"/>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checkerboard(across)">
                                      <p:cBhvr>
                                        <p:cTn id="4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26" grpId="0" animBg="1"/>
      <p:bldP spid="3" grpId="0" animBg="1"/>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68238" y="750627"/>
            <a:ext cx="5609231" cy="3084394"/>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4</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Văn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bản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nhật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dụng</a:t>
            </a:r>
            <a:r>
              <a:rPr lang="en-US" sz="2400" b="1" dirty="0" smtClean="0">
                <a:solidFill>
                  <a:srgbClr val="FF0000"/>
                </a:solidFill>
                <a:latin typeface="Times New Roman" panose="02020603050405020304" pitchFamily="18" charset="0"/>
                <a:cs typeface="Times New Roman" panose="02020603050405020304" pitchFamily="18" charset="0"/>
              </a:rPr>
              <a:t>:</a:t>
            </a:r>
            <a:endParaRPr lang="en-US" sz="2400" b="1" dirty="0" smtClean="0">
              <a:solidFill>
                <a:srgbClr val="FF0000"/>
              </a:solidFill>
              <a:latin typeface="Times New Roman" panose="02020603050405020304" pitchFamily="18" charset="0"/>
              <a:cs typeface="Times New Roman" panose="02020603050405020304" pitchFamily="18" charset="0"/>
            </a:endParaRPr>
          </a:p>
          <a:p>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Bức</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thư</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của</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thủ</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lĩnh</a:t>
            </a:r>
            <a:r>
              <a:rPr lang="en-US" sz="2400" b="1" dirty="0">
                <a:solidFill>
                  <a:srgbClr val="31229E"/>
                </a:solidFill>
                <a:latin typeface="Times New Roman" panose="02020603050405020304" pitchFamily="18" charset="0"/>
                <a:cs typeface="Times New Roman" panose="02020603050405020304" pitchFamily="18" charset="0"/>
              </a:rPr>
              <a:t> da </a:t>
            </a:r>
            <a:r>
              <a:rPr lang="en-US" sz="2400" b="1" dirty="0" err="1" smtClean="0">
                <a:solidFill>
                  <a:srgbClr val="31229E"/>
                </a:solidFill>
                <a:latin typeface="Times New Roman" panose="02020603050405020304" pitchFamily="18" charset="0"/>
                <a:cs typeface="Times New Roman" panose="02020603050405020304" pitchFamily="18" charset="0"/>
              </a:rPr>
              <a:t>đỏ</a:t>
            </a:r>
            <a:endParaRPr lang="en-US" sz="2400" b="1" dirty="0" smtClean="0">
              <a:solidFill>
                <a:srgbClr val="31229E"/>
              </a:solidFill>
              <a:latin typeface="Times New Roman" panose="02020603050405020304" pitchFamily="18" charset="0"/>
              <a:cs typeface="Times New Roman" panose="02020603050405020304" pitchFamily="18" charset="0"/>
            </a:endParaRPr>
          </a:p>
          <a:p>
            <a:endParaRPr lang="en-US" sz="2400" b="1" dirty="0" smtClean="0">
              <a:solidFill>
                <a:srgbClr val="31229E"/>
              </a:solidFill>
              <a:latin typeface="Times New Roman" panose="02020603050405020304" pitchFamily="18" charset="0"/>
              <a:cs typeface="Times New Roman" panose="02020603050405020304" pitchFamily="18" charset="0"/>
            </a:endParaRPr>
          </a:p>
          <a:p>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Động</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Phong</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Nha</a:t>
            </a:r>
            <a:r>
              <a:rPr lang="en-US" sz="2400" b="1" dirty="0">
                <a:solidFill>
                  <a:srgbClr val="31229E"/>
                </a:solidFill>
                <a:latin typeface="Times New Roman" panose="02020603050405020304" pitchFamily="18" charset="0"/>
                <a:cs typeface="Times New Roman" panose="02020603050405020304" pitchFamily="18" charset="0"/>
              </a:rPr>
              <a:t>     </a:t>
            </a:r>
            <a:r>
              <a:rPr lang="en-US" sz="2400" i="1" dirty="0">
                <a:solidFill>
                  <a:srgbClr val="FF0000"/>
                </a:solidFill>
                <a:latin typeface="Times New Roman" panose="02020603050405020304" pitchFamily="18" charset="0"/>
                <a:cs typeface="Times New Roman" panose="02020603050405020304" pitchFamily="18" charset="0"/>
              </a:rPr>
              <a:t>(</a:t>
            </a:r>
            <a:r>
              <a:rPr lang="en-US" sz="2400" i="1" dirty="0" err="1">
                <a:solidFill>
                  <a:srgbClr val="FF0000"/>
                </a:solidFill>
                <a:latin typeface="Times New Roman" panose="02020603050405020304" pitchFamily="18" charset="0"/>
                <a:cs typeface="Times New Roman" panose="02020603050405020304" pitchFamily="18" charset="0"/>
              </a:rPr>
              <a:t>Tự</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học</a:t>
            </a:r>
            <a:r>
              <a:rPr lang="en-US" sz="2400" i="1" dirty="0" smtClean="0">
                <a:solidFill>
                  <a:srgbClr val="FF0000"/>
                </a:solidFill>
                <a:latin typeface="Times New Roman" panose="02020603050405020304" pitchFamily="18" charset="0"/>
                <a:cs typeface="Times New Roman" panose="02020603050405020304" pitchFamily="18" charset="0"/>
              </a:rPr>
              <a:t>)</a:t>
            </a:r>
            <a:endParaRPr lang="en-US" sz="2400" i="1" dirty="0" smtClean="0">
              <a:solidFill>
                <a:srgbClr val="FF0000"/>
              </a:solidFill>
              <a:latin typeface="Times New Roman" panose="02020603050405020304" pitchFamily="18" charset="0"/>
              <a:cs typeface="Times New Roman" panose="02020603050405020304" pitchFamily="18" charset="0"/>
            </a:endParaRPr>
          </a:p>
          <a:p>
            <a:endParaRPr lang="en-US" sz="2400" b="1" dirty="0">
              <a:solidFill>
                <a:srgbClr val="31229E"/>
              </a:solidFill>
              <a:latin typeface="Times New Roman" panose="02020603050405020304" pitchFamily="18" charset="0"/>
              <a:cs typeface="Times New Roman" panose="02020603050405020304" pitchFamily="18" charset="0"/>
            </a:endParaRPr>
          </a:p>
          <a:p>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err="1" smtClean="0">
                <a:solidFill>
                  <a:srgbClr val="31229E"/>
                </a:solidFill>
                <a:latin typeface="Times New Roman" panose="02020603050405020304" pitchFamily="18" charset="0"/>
                <a:cs typeface="Times New Roman" panose="02020603050405020304" pitchFamily="18" charset="0"/>
              </a:rPr>
              <a:t>Cầu</a:t>
            </a:r>
            <a:r>
              <a:rPr lang="en-US" sz="2400" b="1" dirty="0" smtClean="0">
                <a:solidFill>
                  <a:srgbClr val="31229E"/>
                </a:solidFill>
                <a:latin typeface="Times New Roman" panose="02020603050405020304" pitchFamily="18" charset="0"/>
                <a:cs typeface="Times New Roman" panose="02020603050405020304" pitchFamily="18" charset="0"/>
              </a:rPr>
              <a:t> </a:t>
            </a:r>
            <a:r>
              <a:rPr lang="en-US" sz="2400" b="1" dirty="0">
                <a:solidFill>
                  <a:srgbClr val="31229E"/>
                </a:solidFill>
                <a:latin typeface="Times New Roman" panose="02020603050405020304" pitchFamily="18" charset="0"/>
                <a:cs typeface="Times New Roman" panose="02020603050405020304" pitchFamily="18" charset="0"/>
              </a:rPr>
              <a:t>Long </a:t>
            </a:r>
            <a:r>
              <a:rPr lang="en-US" sz="2400" b="1" dirty="0" err="1">
                <a:solidFill>
                  <a:srgbClr val="31229E"/>
                </a:solidFill>
                <a:latin typeface="Times New Roman" panose="02020603050405020304" pitchFamily="18" charset="0"/>
                <a:cs typeface="Times New Roman" panose="02020603050405020304" pitchFamily="18" charset="0"/>
              </a:rPr>
              <a:t>Biên</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chứng</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nhân</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lịch</a:t>
            </a:r>
            <a:r>
              <a:rPr lang="en-US" sz="2400" b="1" dirty="0">
                <a:solidFill>
                  <a:srgbClr val="31229E"/>
                </a:solidFill>
                <a:latin typeface="Times New Roman" panose="02020603050405020304" pitchFamily="18" charset="0"/>
                <a:cs typeface="Times New Roman" panose="02020603050405020304" pitchFamily="18" charset="0"/>
              </a:rPr>
              <a:t> </a:t>
            </a:r>
            <a:r>
              <a:rPr lang="en-US" sz="2400" b="1" dirty="0" err="1">
                <a:solidFill>
                  <a:srgbClr val="31229E"/>
                </a:solidFill>
                <a:latin typeface="Times New Roman" panose="02020603050405020304" pitchFamily="18" charset="0"/>
                <a:cs typeface="Times New Roman" panose="02020603050405020304" pitchFamily="18" charset="0"/>
              </a:rPr>
              <a:t>sử</a:t>
            </a:r>
            <a:r>
              <a:rPr lang="en-US" sz="2400" b="1" dirty="0">
                <a:solidFill>
                  <a:srgbClr val="31229E"/>
                </a:solidFill>
                <a:latin typeface="Times New Roman" panose="02020603050405020304" pitchFamily="18" charset="0"/>
                <a:cs typeface="Times New Roman" panose="02020603050405020304" pitchFamily="18" charset="0"/>
              </a:rPr>
              <a:t> </a:t>
            </a:r>
            <a:r>
              <a:rPr lang="en-US" sz="2400" i="1" dirty="0">
                <a:solidFill>
                  <a:srgbClr val="FF0000"/>
                </a:solidFill>
                <a:latin typeface="Times New Roman" panose="02020603050405020304" pitchFamily="18" charset="0"/>
                <a:cs typeface="Times New Roman" panose="02020603050405020304" pitchFamily="18" charset="0"/>
              </a:rPr>
              <a:t>(</a:t>
            </a:r>
            <a:r>
              <a:rPr lang="en-US" sz="2400" i="1" dirty="0" err="1">
                <a:solidFill>
                  <a:srgbClr val="FF0000"/>
                </a:solidFill>
                <a:latin typeface="Times New Roman" panose="02020603050405020304" pitchFamily="18" charset="0"/>
                <a:cs typeface="Times New Roman" panose="02020603050405020304" pitchFamily="18" charset="0"/>
              </a:rPr>
              <a:t>Tự</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học</a:t>
            </a:r>
            <a:r>
              <a:rPr lang="en-US" sz="2400" i="1" dirty="0">
                <a:solidFill>
                  <a:srgbClr val="FF0000"/>
                </a:solidFill>
                <a:latin typeface="Times New Roman" panose="02020603050405020304" pitchFamily="18" charset="0"/>
                <a:cs typeface="Times New Roman" panose="02020603050405020304" pitchFamily="18" charset="0"/>
              </a:rPr>
              <a:t>)</a:t>
            </a:r>
            <a:endParaRPr lang="en-US" sz="2400" i="1" dirty="0">
              <a:solidFill>
                <a:srgbClr val="FF0000"/>
              </a:solidFill>
              <a:latin typeface="Times New Roman" panose="02020603050405020304" pitchFamily="18" charset="0"/>
              <a:cs typeface="Times New Roman" panose="02020603050405020304" pitchFamily="18" charset="0"/>
            </a:endParaRPr>
          </a:p>
        </p:txBody>
      </p:sp>
      <p:cxnSp>
        <p:nvCxnSpPr>
          <p:cNvPr id="40" name="Straight Connector 39"/>
          <p:cNvCxnSpPr/>
          <p:nvPr/>
        </p:nvCxnSpPr>
        <p:spPr>
          <a:xfrm>
            <a:off x="5622884" y="0"/>
            <a:ext cx="54585"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146291"/>
            <a:ext cx="2798395" cy="461665"/>
          </a:xfrm>
          <a:prstGeom prst="rect">
            <a:avLst/>
          </a:prstGeom>
        </p:spPr>
        <p:txBody>
          <a:bodyPr wrap="none">
            <a:sp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I. PHẦN </a:t>
            </a:r>
            <a:r>
              <a:rPr lang="en-US" sz="2400" b="1" dirty="0">
                <a:solidFill>
                  <a:srgbClr val="FF0000"/>
                </a:solidFill>
                <a:latin typeface="Times New Roman" panose="02020603050405020304" pitchFamily="18" charset="0"/>
                <a:cs typeface="Times New Roman" panose="02020603050405020304" pitchFamily="18" charset="0"/>
              </a:rPr>
              <a:t>VĂN BẢN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5936776" y="146291"/>
            <a:ext cx="4135272" cy="446276"/>
          </a:xfrm>
          <a:prstGeom prst="rect">
            <a:avLst/>
          </a:prstGeom>
          <a:noFill/>
        </p:spPr>
        <p:txBody>
          <a:bodyPr wrap="square" rtlCol="0">
            <a:spAutoFit/>
          </a:bodyPr>
          <a:lstStyle/>
          <a:p>
            <a:r>
              <a:rPr lang="en-US" sz="2300" b="1" dirty="0" smtClean="0">
                <a:solidFill>
                  <a:srgbClr val="FF0000"/>
                </a:solidFill>
                <a:latin typeface="Times New Roman" panose="02020603050405020304" pitchFamily="18" charset="0"/>
                <a:cs typeface="Times New Roman" panose="02020603050405020304" pitchFamily="18" charset="0"/>
              </a:rPr>
              <a:t>4.1. </a:t>
            </a:r>
            <a:r>
              <a:rPr lang="en-US" sz="2300" b="1" dirty="0" err="1" smtClean="0">
                <a:solidFill>
                  <a:srgbClr val="FF0000"/>
                </a:solidFill>
                <a:latin typeface="Times New Roman" panose="02020603050405020304" pitchFamily="18" charset="0"/>
                <a:cs typeface="Times New Roman" panose="02020603050405020304" pitchFamily="18" charset="0"/>
              </a:rPr>
              <a:t>Bức</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thư</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của</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thủ</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lĩnh</a:t>
            </a:r>
            <a:r>
              <a:rPr lang="en-US" sz="2300" b="1" dirty="0" smtClean="0">
                <a:solidFill>
                  <a:srgbClr val="FF0000"/>
                </a:solidFill>
                <a:latin typeface="Times New Roman" panose="02020603050405020304" pitchFamily="18" charset="0"/>
                <a:cs typeface="Times New Roman" panose="02020603050405020304" pitchFamily="18" charset="0"/>
              </a:rPr>
              <a:t> da </a:t>
            </a:r>
            <a:r>
              <a:rPr lang="en-US" sz="2300" b="1" dirty="0" err="1" smtClean="0">
                <a:solidFill>
                  <a:srgbClr val="FF0000"/>
                </a:solidFill>
                <a:latin typeface="Times New Roman" panose="02020603050405020304" pitchFamily="18" charset="0"/>
                <a:cs typeface="Times New Roman" panose="02020603050405020304" pitchFamily="18" charset="0"/>
              </a:rPr>
              <a:t>đỏ</a:t>
            </a:r>
            <a:endParaRPr lang="en-US" sz="2300" b="1" dirty="0">
              <a:solidFill>
                <a:srgbClr val="FF0000"/>
              </a:solidFill>
              <a:latin typeface="Times New Roman" panose="02020603050405020304" pitchFamily="18" charset="0"/>
              <a:cs typeface="Times New Roman" panose="02020603050405020304" pitchFamily="18" charset="0"/>
            </a:endParaRPr>
          </a:p>
        </p:txBody>
      </p:sp>
      <p:sp>
        <p:nvSpPr>
          <p:cNvPr id="11" name="Rectangle 1"/>
          <p:cNvSpPr>
            <a:spLocks noChangeArrowheads="1"/>
          </p:cNvSpPr>
          <p:nvPr/>
        </p:nvSpPr>
        <p:spPr bwMode="auto">
          <a:xfrm>
            <a:off x="5650176" y="741309"/>
            <a:ext cx="6514531" cy="1153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algn="just"/>
            <a:r>
              <a:rPr lang="vi-VN" sz="2300" b="1" dirty="0">
                <a:solidFill>
                  <a:srgbClr val="31229E"/>
                </a:solidFill>
                <a:latin typeface="Times New Roman" panose="02020603050405020304" pitchFamily="18" charset="0"/>
                <a:cs typeface="Times New Roman" panose="02020603050405020304" pitchFamily="18" charset="0"/>
              </a:rPr>
              <a:t>- Trích</a:t>
            </a:r>
            <a:r>
              <a:rPr lang="vi-VN" sz="2300" dirty="0">
                <a:latin typeface="Times New Roman" panose="02020603050405020304" pitchFamily="18" charset="0"/>
                <a:cs typeface="Times New Roman" panose="02020603050405020304" pitchFamily="18" charset="0"/>
              </a:rPr>
              <a:t> tài liệu Quản lí môi trường.</a:t>
            </a:r>
            <a:endParaRPr lang="vi-VN" sz="2300" dirty="0">
              <a:latin typeface="Times New Roman" panose="02020603050405020304" pitchFamily="18" charset="0"/>
              <a:cs typeface="Times New Roman" panose="02020603050405020304" pitchFamily="18" charset="0"/>
            </a:endParaRPr>
          </a:p>
          <a:p>
            <a:pPr algn="just"/>
            <a:r>
              <a:rPr lang="vi-VN" sz="2300" b="1" dirty="0" smtClean="0">
                <a:solidFill>
                  <a:srgbClr val="31229E"/>
                </a:solidFill>
                <a:latin typeface="Times New Roman" panose="02020603050405020304" pitchFamily="18" charset="0"/>
                <a:cs typeface="Times New Roman" panose="02020603050405020304" pitchFamily="18" charset="0"/>
              </a:rPr>
              <a:t>- </a:t>
            </a:r>
            <a:r>
              <a:rPr lang="vi-VN" sz="2300" b="1" dirty="0">
                <a:solidFill>
                  <a:srgbClr val="31229E"/>
                </a:solidFill>
                <a:latin typeface="Times New Roman" panose="02020603050405020304" pitchFamily="18" charset="0"/>
                <a:cs typeface="Times New Roman" panose="02020603050405020304" pitchFamily="18" charset="0"/>
              </a:rPr>
              <a:t>Thể loại: </a:t>
            </a:r>
            <a:r>
              <a:rPr lang="en-US" sz="2300" dirty="0">
                <a:latin typeface="Times New Roman" panose="02020603050405020304" pitchFamily="18" charset="0"/>
                <a:cs typeface="Times New Roman" panose="02020603050405020304" pitchFamily="18" charset="0"/>
              </a:rPr>
              <a:t>T</a:t>
            </a:r>
            <a:r>
              <a:rPr lang="vi-VN" sz="2300" dirty="0" smtClean="0">
                <a:latin typeface="Times New Roman" panose="02020603050405020304" pitchFamily="18" charset="0"/>
                <a:cs typeface="Times New Roman" panose="02020603050405020304" pitchFamily="18" charset="0"/>
              </a:rPr>
              <a:t>hư </a:t>
            </a:r>
            <a:r>
              <a:rPr lang="vi-VN" sz="2300" dirty="0">
                <a:latin typeface="Times New Roman" panose="02020603050405020304" pitchFamily="18" charset="0"/>
                <a:cs typeface="Times New Roman" panose="02020603050405020304" pitchFamily="18" charset="0"/>
              </a:rPr>
              <a:t>chính </a:t>
            </a:r>
            <a:r>
              <a:rPr lang="vi-VN" sz="2300" dirty="0" smtClean="0">
                <a:latin typeface="Times New Roman" panose="02020603050405020304" pitchFamily="18" charset="0"/>
                <a:cs typeface="Times New Roman" panose="02020603050405020304" pitchFamily="18" charset="0"/>
              </a:rPr>
              <a:t>luận</a:t>
            </a:r>
            <a:r>
              <a:rPr lang="en-US" altLang="vi-VN"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algn="just"/>
            <a:r>
              <a:rPr lang="en-US" sz="2300" b="1" dirty="0" smtClean="0">
                <a:solidFill>
                  <a:srgbClr val="31229E"/>
                </a:solidFill>
                <a:latin typeface="Times New Roman" panose="02020603050405020304" pitchFamily="18" charset="0"/>
                <a:cs typeface="Times New Roman" panose="02020603050405020304" pitchFamily="18" charset="0"/>
              </a:rPr>
              <a:t>- </a:t>
            </a:r>
            <a:r>
              <a:rPr lang="en-US" sz="2300" b="1" dirty="0">
                <a:solidFill>
                  <a:srgbClr val="31229E"/>
                </a:solidFill>
                <a:latin typeface="Times New Roman" panose="02020603050405020304" pitchFamily="18" charset="0"/>
                <a:cs typeface="Times New Roman" panose="02020603050405020304" pitchFamily="18" charset="0"/>
              </a:rPr>
              <a:t>PTBĐ: </a:t>
            </a:r>
            <a:r>
              <a:rPr lang="en-US" sz="2300" dirty="0" err="1">
                <a:latin typeface="Times New Roman" panose="02020603050405020304" pitchFamily="18" charset="0"/>
                <a:cs typeface="Times New Roman" panose="02020603050405020304" pitchFamily="18" charset="0"/>
              </a:rPr>
              <a:t>Tự</a:t>
            </a:r>
            <a:r>
              <a:rPr 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sự</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
        <p:nvSpPr>
          <p:cNvPr id="12" name="TextBox 10"/>
          <p:cNvSpPr txBox="1">
            <a:spLocks noChangeArrowheads="1"/>
          </p:cNvSpPr>
          <p:nvPr/>
        </p:nvSpPr>
        <p:spPr bwMode="auto">
          <a:xfrm>
            <a:off x="5658445" y="3195161"/>
            <a:ext cx="6515358" cy="1861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vi-VN" altLang="en-US" sz="2300" b="1" dirty="0" smtClean="0">
                <a:solidFill>
                  <a:srgbClr val="31229E"/>
                </a:solidFill>
                <a:latin typeface="Times New Roman" panose="02020603050405020304" pitchFamily="18" charset="0"/>
                <a:cs typeface="Times New Roman" panose="02020603050405020304" pitchFamily="18" charset="0"/>
              </a:rPr>
              <a:t>- Nghệ thuật:</a:t>
            </a:r>
            <a:r>
              <a:rPr lang="en-US" alt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Sử</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dụng</a:t>
            </a:r>
            <a:r>
              <a:rPr lang="en-US" sz="2300" dirty="0">
                <a:latin typeface="Times New Roman" panose="02020603050405020304" pitchFamily="18" charset="0"/>
                <a:cs typeface="Times New Roman" panose="02020603050405020304" pitchFamily="18" charset="0"/>
              </a:rPr>
              <a:t> so </a:t>
            </a:r>
            <a:r>
              <a:rPr lang="en-US" sz="2300" dirty="0" err="1">
                <a:latin typeface="Times New Roman" panose="02020603050405020304" pitchFamily="18" charset="0"/>
                <a:cs typeface="Times New Roman" panose="02020603050405020304" pitchFamily="18" charset="0"/>
              </a:rPr>
              <a:t>sánh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hóa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điệp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ngữ</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thủ</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pháp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đối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lập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phú</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đa</a:t>
            </a:r>
            <a:r>
              <a:rPr 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dạng</a:t>
            </a:r>
            <a:r>
              <a:rPr lang="en-US" sz="2300" dirty="0" smtClean="0">
                <a:latin typeface="Times New Roman" panose="02020603050405020304" pitchFamily="18" charset="0"/>
                <a:cs typeface="Times New Roman" panose="02020603050405020304" pitchFamily="18" charset="0"/>
              </a:rPr>
              <a:t>; n</a:t>
            </a:r>
            <a:r>
              <a:rPr lang="en-US" sz="2300" dirty="0" err="1" smtClean="0">
                <a:latin typeface="Times New Roman" panose="02020603050405020304" pitchFamily="18" charset="0"/>
                <a:cs typeface="Times New Roman" panose="02020603050405020304" pitchFamily="18" charset="0"/>
              </a:rPr>
              <a:t>gôn</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ng</a:t>
            </a:r>
            <a:r>
              <a:rPr lang="vi-VN" sz="2300" dirty="0">
                <a:latin typeface="Times New Roman" panose="02020603050405020304" pitchFamily="18" charset="0"/>
                <a:cs typeface="Times New Roman" panose="02020603050405020304" pitchFamily="18" charset="0"/>
              </a:rPr>
              <a:t>ữ biểu lộ tình cảm chân thành, tha </a:t>
            </a:r>
            <a:r>
              <a:rPr lang="vi-VN" sz="2300" dirty="0" smtClean="0">
                <a:latin typeface="Times New Roman" panose="02020603050405020304" pitchFamily="18" charset="0"/>
                <a:cs typeface="Times New Roman" panose="02020603050405020304" pitchFamily="18" charset="0"/>
              </a:rPr>
              <a:t>thiết</a:t>
            </a:r>
            <a:r>
              <a:rPr lang="en-US" sz="2300" dirty="0" smtClean="0">
                <a:latin typeface="Times New Roman" panose="02020603050405020304" pitchFamily="18" charset="0"/>
                <a:cs typeface="Times New Roman" panose="02020603050405020304" pitchFamily="18" charset="0"/>
              </a:rPr>
              <a:t>; k</a:t>
            </a:r>
            <a:r>
              <a:rPr lang="en-US" sz="2300" dirty="0" err="1" smtClean="0">
                <a:latin typeface="Times New Roman" panose="02020603050405020304" pitchFamily="18" charset="0"/>
                <a:cs typeface="Times New Roman" panose="02020603050405020304" pitchFamily="18" charset="0"/>
              </a:rPr>
              <a:t>hắc</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họa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ảnh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đồng</a:t>
            </a:r>
            <a:r>
              <a:rPr 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hành</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với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cuộc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sống</a:t>
            </a:r>
            <a:r>
              <a:rPr lang="en-US" sz="2300" dirty="0">
                <a:latin typeface="Times New Roman" panose="02020603050405020304" pitchFamily="18" charset="0"/>
                <a:cs typeface="Times New Roman" panose="02020603050405020304" pitchFamily="18" charset="0"/>
              </a:rPr>
              <a:t> con </a:t>
            </a:r>
            <a:r>
              <a:rPr lang="en-US" sz="2300" dirty="0" err="1">
                <a:latin typeface="Times New Roman" panose="02020603050405020304" pitchFamily="18" charset="0"/>
                <a:cs typeface="Times New Roman" panose="02020603050405020304" pitchFamily="18" charset="0"/>
              </a:rPr>
              <a:t>người</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algn="just"/>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TextBox 4"/>
          <p:cNvSpPr txBox="1">
            <a:spLocks noChangeArrowheads="1"/>
          </p:cNvSpPr>
          <p:nvPr/>
        </p:nvSpPr>
        <p:spPr bwMode="auto">
          <a:xfrm>
            <a:off x="5713030" y="4971370"/>
            <a:ext cx="6506259" cy="1861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smtClean="0">
                <a:solidFill>
                  <a:srgbClr val="180CB4"/>
                </a:solidFill>
                <a:latin typeface="Times New Roman" panose="02020603050405020304" pitchFamily="18" charset="0"/>
                <a:cs typeface="Times New Roman" panose="02020603050405020304" pitchFamily="18" charset="0"/>
              </a:rPr>
              <a:t>- Nội dung:</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Bức</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thư</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đặt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một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vấn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đề</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ý </a:t>
            </a:r>
            <a:r>
              <a:rPr lang="en-US" sz="2300" dirty="0" err="1">
                <a:latin typeface="Times New Roman" panose="02020603050405020304" pitchFamily="18" charset="0"/>
                <a:cs typeface="Times New Roman" panose="02020603050405020304" pitchFamily="18" charset="0"/>
              </a:rPr>
              <a:t>nghĩa</a:t>
            </a:r>
            <a:r>
              <a:rPr 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toàn</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lọai: </a:t>
            </a:r>
            <a:r>
              <a:rPr lang="en-US" sz="2300" dirty="0">
                <a:latin typeface="Times New Roman" panose="02020603050405020304" pitchFamily="18" charset="0"/>
                <a:cs typeface="Times New Roman" panose="02020603050405020304" pitchFamily="18" charset="0"/>
              </a:rPr>
              <a:t>con </a:t>
            </a:r>
            <a:r>
              <a:rPr lang="en-US" sz="2300" dirty="0" err="1">
                <a:latin typeface="Times New Roman" panose="02020603050405020304" pitchFamily="18" charset="0"/>
                <a:cs typeface="Times New Roman" panose="02020603050405020304" pitchFamily="18" charset="0"/>
              </a:rPr>
              <a:t>người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phải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sống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hòa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với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phải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chăm</a:t>
            </a:r>
            <a:r>
              <a:rPr lang="en-US" sz="2300" dirty="0">
                <a:latin typeface="Times New Roman" panose="02020603050405020304" pitchFamily="18" charset="0"/>
                <a:cs typeface="Times New Roman" panose="02020603050405020304" pitchFamily="18" charset="0"/>
              </a:rPr>
              <a:t> lo </a:t>
            </a:r>
            <a:r>
              <a:rPr lang="en-US" sz="2300" dirty="0" err="1">
                <a:latin typeface="Times New Roman" panose="02020603050405020304" pitchFamily="18" charset="0"/>
                <a:cs typeface="Times New Roman" panose="02020603050405020304" pitchFamily="18" charset="0"/>
              </a:rPr>
              <a:t>bảo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vệ</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môi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trường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như</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bảo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vệ</a:t>
            </a:r>
            <a:r>
              <a:rPr 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cuộc</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sống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mình</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algn="just">
              <a:tabLst>
                <a:tab pos="0" algn="l"/>
                <a:tab pos="3276600" algn="ctr"/>
                <a:tab pos="6477000" algn="r"/>
              </a:tabLst>
            </a:pP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TextBox 2"/>
          <p:cNvSpPr txBox="1"/>
          <p:nvPr/>
        </p:nvSpPr>
        <p:spPr>
          <a:xfrm>
            <a:off x="5643349" y="2061121"/>
            <a:ext cx="6548653" cy="798830"/>
          </a:xfrm>
          <a:prstGeom prst="rect">
            <a:avLst/>
          </a:prstGeom>
          <a:noFill/>
        </p:spPr>
        <p:txBody>
          <a:bodyPr wrap="square" rtlCol="0">
            <a:spAutoFit/>
          </a:bodyPr>
          <a:lstStyle/>
          <a:p>
            <a:pPr algn="just"/>
            <a:r>
              <a:rPr lang="en-US" sz="2300" b="1" dirty="0" smtClean="0">
                <a:solidFill>
                  <a:srgbClr val="31229E"/>
                </a:solidFill>
                <a:latin typeface="Times New Roman" panose="02020603050405020304" pitchFamily="18" charset="0"/>
                <a:cs typeface="Times New Roman" panose="02020603050405020304" pitchFamily="18" charset="0"/>
              </a:rPr>
              <a:t>-  Văn bản nhật dụng đề cập đến v</a:t>
            </a:r>
            <a:r>
              <a:rPr lang="en-US" sz="2300" b="1" dirty="0" err="1" smtClean="0">
                <a:solidFill>
                  <a:srgbClr val="31229E"/>
                </a:solidFill>
                <a:latin typeface="Times New Roman" panose="02020603050405020304" pitchFamily="18" charset="0"/>
                <a:cs typeface="Times New Roman" panose="02020603050405020304" pitchFamily="18" charset="0"/>
              </a:rPr>
              <a:t>ấn</a:t>
            </a:r>
            <a:r>
              <a:rPr lang="en-US" sz="2300" b="1" dirty="0" smtClean="0">
                <a:solidFill>
                  <a:srgbClr val="31229E"/>
                </a:solidFill>
                <a:latin typeface="Times New Roman" panose="02020603050405020304" pitchFamily="18" charset="0"/>
                <a:cs typeface="Times New Roman" panose="02020603050405020304" pitchFamily="18" charset="0"/>
              </a:rPr>
              <a:t> </a:t>
            </a:r>
            <a:r>
              <a:rPr lang="en-US" sz="2300" b="1" dirty="0" err="1" smtClean="0">
                <a:solidFill>
                  <a:srgbClr val="31229E"/>
                </a:solidFill>
                <a:latin typeface="Times New Roman" panose="02020603050405020304" pitchFamily="18" charset="0"/>
                <a:cs typeface="Times New Roman" panose="02020603050405020304" pitchFamily="18" charset="0"/>
              </a:rPr>
              <a:t>đề</a:t>
            </a:r>
            <a:r>
              <a:rPr lang="en-US" sz="2300" b="1" dirty="0" smtClean="0">
                <a:solidFill>
                  <a:srgbClr val="31229E"/>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Yêu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quý</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bảo</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vệ</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môi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trường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sống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tự</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nhiên</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556250" y="3538220"/>
            <a:ext cx="1513205" cy="77787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70C0"/>
                </a:solidFill>
                <a:latin typeface="Times New Roman" panose="02020603050405020304" pitchFamily="18" charset="0"/>
                <a:cs typeface="Times New Roman" panose="02020603050405020304" pitchFamily="18" charset="0"/>
              </a:rPr>
              <a:t>So </a:t>
            </a:r>
            <a:r>
              <a:rPr lang="en-US" sz="2400" b="1" dirty="0" err="1" smtClean="0">
                <a:solidFill>
                  <a:srgbClr val="0070C0"/>
                </a:solidFill>
                <a:latin typeface="Times New Roman" panose="02020603050405020304" pitchFamily="18" charset="0"/>
                <a:cs typeface="Times New Roman" panose="02020603050405020304" pitchFamily="18" charset="0"/>
              </a:rPr>
              <a:t>sánh</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25" name="Rectangle 24"/>
          <p:cNvSpPr/>
          <p:nvPr/>
        </p:nvSpPr>
        <p:spPr>
          <a:xfrm>
            <a:off x="7246620" y="3524885"/>
            <a:ext cx="1513205" cy="77787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70C0"/>
                </a:solidFill>
                <a:latin typeface="Times New Roman" panose="02020603050405020304" pitchFamily="18" charset="0"/>
                <a:cs typeface="Times New Roman" panose="02020603050405020304" pitchFamily="18" charset="0"/>
              </a:rPr>
              <a:t>Nhân</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hóa</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26" name="Rectangle 25"/>
          <p:cNvSpPr/>
          <p:nvPr/>
        </p:nvSpPr>
        <p:spPr>
          <a:xfrm>
            <a:off x="10615295" y="3514090"/>
            <a:ext cx="1513205" cy="77787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70C0"/>
                </a:solidFill>
                <a:latin typeface="Times New Roman" panose="02020603050405020304" pitchFamily="18" charset="0"/>
                <a:cs typeface="Times New Roman" panose="02020603050405020304" pitchFamily="18" charset="0"/>
              </a:rPr>
              <a:t>Hoán</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dụ</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27" name="Rectangle 26"/>
          <p:cNvSpPr/>
          <p:nvPr/>
        </p:nvSpPr>
        <p:spPr>
          <a:xfrm>
            <a:off x="8938895" y="3527425"/>
            <a:ext cx="1513205" cy="77787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70C0"/>
                </a:solidFill>
                <a:latin typeface="Times New Roman" panose="02020603050405020304" pitchFamily="18" charset="0"/>
                <a:cs typeface="Times New Roman" panose="02020603050405020304" pitchFamily="18" charset="0"/>
              </a:rPr>
              <a:t>Ẩn</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dụ</a:t>
            </a:r>
            <a:endParaRPr lang="en-US" sz="2400" b="1" dirty="0">
              <a:solidFill>
                <a:srgbClr val="0070C0"/>
              </a:solidFill>
              <a:latin typeface="Times New Roman" panose="02020603050405020304" pitchFamily="18" charset="0"/>
              <a:cs typeface="Times New Roman" panose="02020603050405020304" pitchFamily="18" charset="0"/>
            </a:endParaRPr>
          </a:p>
        </p:txBody>
      </p:sp>
      <p:cxnSp>
        <p:nvCxnSpPr>
          <p:cNvPr id="40" name="Straight Arrow Connector 39"/>
          <p:cNvCxnSpPr>
            <a:endCxn id="79" idx="0"/>
          </p:cNvCxnSpPr>
          <p:nvPr/>
        </p:nvCxnSpPr>
        <p:spPr>
          <a:xfrm flipH="1">
            <a:off x="1235710" y="2651760"/>
            <a:ext cx="8890" cy="88709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75" idx="0"/>
          </p:cNvCxnSpPr>
          <p:nvPr/>
        </p:nvCxnSpPr>
        <p:spPr>
          <a:xfrm flipH="1">
            <a:off x="3146425" y="2668270"/>
            <a:ext cx="697865" cy="87058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76" idx="0"/>
          </p:cNvCxnSpPr>
          <p:nvPr/>
        </p:nvCxnSpPr>
        <p:spPr>
          <a:xfrm>
            <a:off x="3844925" y="2668270"/>
            <a:ext cx="997585" cy="86995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4739640" y="490855"/>
            <a:ext cx="3339465" cy="461645"/>
          </a:xfrm>
          <a:prstGeom prst="rect">
            <a:avLst/>
          </a:prstGeom>
          <a:ln w="38100">
            <a:solidFill>
              <a:srgbClr val="00B050"/>
            </a:solidFill>
          </a:ln>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II. PHẦN </a:t>
            </a:r>
            <a:r>
              <a:rPr lang="en-US" sz="2400" b="1" dirty="0">
                <a:solidFill>
                  <a:srgbClr val="FF0000"/>
                </a:solidFill>
                <a:latin typeface="Times New Roman" panose="02020603050405020304" pitchFamily="18" charset="0"/>
                <a:cs typeface="Times New Roman" panose="02020603050405020304" pitchFamily="18" charset="0"/>
              </a:rPr>
              <a:t>TIẾNG VIỆT</a:t>
            </a:r>
            <a:endParaRPr lang="en-US" sz="2400" dirty="0"/>
          </a:p>
        </p:txBody>
      </p:sp>
      <p:cxnSp>
        <p:nvCxnSpPr>
          <p:cNvPr id="53" name="Straight Arrow Connector 52"/>
          <p:cNvCxnSpPr>
            <a:stCxn id="52" idx="2"/>
            <a:endCxn id="78" idx="0"/>
          </p:cNvCxnSpPr>
          <p:nvPr/>
        </p:nvCxnSpPr>
        <p:spPr>
          <a:xfrm flipH="1">
            <a:off x="3831590" y="952500"/>
            <a:ext cx="2578100" cy="92075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52" idx="2"/>
          </p:cNvCxnSpPr>
          <p:nvPr/>
        </p:nvCxnSpPr>
        <p:spPr>
          <a:xfrm>
            <a:off x="6409690" y="952500"/>
            <a:ext cx="3364865" cy="842645"/>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7932420" y="1873250"/>
            <a:ext cx="3712210" cy="764540"/>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70C0"/>
                </a:solidFill>
                <a:latin typeface="Times New Roman" panose="02020603050405020304" pitchFamily="18" charset="0"/>
                <a:cs typeface="Times New Roman" panose="02020603050405020304" pitchFamily="18" charset="0"/>
              </a:rPr>
              <a:t>Các</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biện</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pháp</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tu</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từ</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từ</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vựng</a:t>
            </a:r>
            <a:endParaRPr lang="en-US" sz="2400" b="1" dirty="0">
              <a:solidFill>
                <a:srgbClr val="0070C0"/>
              </a:solidFill>
              <a:latin typeface="Times New Roman" panose="02020603050405020304" pitchFamily="18" charset="0"/>
              <a:cs typeface="Times New Roman" panose="02020603050405020304" pitchFamily="18" charset="0"/>
            </a:endParaRPr>
          </a:p>
        </p:txBody>
      </p:sp>
      <p:cxnSp>
        <p:nvCxnSpPr>
          <p:cNvPr id="61" name="Straight Arrow Connector 60"/>
          <p:cNvCxnSpPr>
            <a:stCxn id="56" idx="2"/>
          </p:cNvCxnSpPr>
          <p:nvPr/>
        </p:nvCxnSpPr>
        <p:spPr>
          <a:xfrm flipH="1">
            <a:off x="6418580" y="2637790"/>
            <a:ext cx="3369310" cy="84899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6" idx="2"/>
          </p:cNvCxnSpPr>
          <p:nvPr/>
        </p:nvCxnSpPr>
        <p:spPr>
          <a:xfrm flipH="1">
            <a:off x="8103870" y="2637790"/>
            <a:ext cx="1684655" cy="848995"/>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6" idx="2"/>
          </p:cNvCxnSpPr>
          <p:nvPr/>
        </p:nvCxnSpPr>
        <p:spPr>
          <a:xfrm flipH="1">
            <a:off x="9681845" y="2637790"/>
            <a:ext cx="106045" cy="89027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56" idx="2"/>
          </p:cNvCxnSpPr>
          <p:nvPr/>
        </p:nvCxnSpPr>
        <p:spPr>
          <a:xfrm>
            <a:off x="9788525" y="2637790"/>
            <a:ext cx="1570355" cy="87630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2436495" y="3538855"/>
            <a:ext cx="1419225" cy="75311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70C0"/>
                </a:solidFill>
                <a:latin typeface="Times New Roman" panose="02020603050405020304" pitchFamily="18" charset="0"/>
                <a:cs typeface="Times New Roman" panose="02020603050405020304" pitchFamily="18" charset="0"/>
              </a:rPr>
              <a:t>Chủ</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ngữ</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76" name="Rectangle 75"/>
          <p:cNvSpPr/>
          <p:nvPr/>
        </p:nvSpPr>
        <p:spPr>
          <a:xfrm>
            <a:off x="4258945" y="3538220"/>
            <a:ext cx="1167130" cy="77724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70C0"/>
                </a:solidFill>
                <a:latin typeface="Times New Roman" panose="02020603050405020304" pitchFamily="18" charset="0"/>
                <a:cs typeface="Times New Roman" panose="02020603050405020304" pitchFamily="18" charset="0"/>
              </a:rPr>
              <a:t>Vị</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ngữ</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77" name="Rectangle 76"/>
          <p:cNvSpPr/>
          <p:nvPr/>
        </p:nvSpPr>
        <p:spPr>
          <a:xfrm>
            <a:off x="48260" y="1873250"/>
            <a:ext cx="2374900" cy="777875"/>
          </a:xfrm>
          <a:prstGeom prst="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a:t>
            </a:r>
            <a:r>
              <a:rPr lang="en-US" sz="2400" b="1" dirty="0" err="1" smtClean="0">
                <a:solidFill>
                  <a:srgbClr val="0070C0"/>
                </a:solidFill>
                <a:latin typeface="Times New Roman" panose="02020603050405020304" pitchFamily="18" charset="0"/>
                <a:cs typeface="Times New Roman" panose="02020603050405020304" pitchFamily="18" charset="0"/>
              </a:rPr>
              <a:t>ừ</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loại</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78" name="Rectangle 77"/>
          <p:cNvSpPr/>
          <p:nvPr/>
        </p:nvSpPr>
        <p:spPr>
          <a:xfrm>
            <a:off x="2664460" y="1873250"/>
            <a:ext cx="2333625" cy="777875"/>
          </a:xfrm>
          <a:prstGeom prst="rect">
            <a:avLst/>
          </a:prstGeom>
          <a:ln w="28575">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err="1" smtClean="0">
                <a:solidFill>
                  <a:srgbClr val="0070C0"/>
                </a:solidFill>
                <a:latin typeface="Times New Roman" panose="02020603050405020304" pitchFamily="18" charset="0"/>
                <a:cs typeface="Times New Roman" panose="02020603050405020304" pitchFamily="18" charset="0"/>
              </a:rPr>
              <a:t>Câu</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79" name="Rectangle 78"/>
          <p:cNvSpPr/>
          <p:nvPr/>
        </p:nvSpPr>
        <p:spPr>
          <a:xfrm>
            <a:off x="307340" y="3538855"/>
            <a:ext cx="1856105" cy="75311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err="1" smtClean="0">
              <a:solidFill>
                <a:srgbClr val="0070C0"/>
              </a:solidFill>
              <a:latin typeface="Times New Roman" panose="02020603050405020304" pitchFamily="18" charset="0"/>
              <a:cs typeface="Times New Roman" panose="02020603050405020304" pitchFamily="18" charset="0"/>
            </a:endParaRPr>
          </a:p>
          <a:p>
            <a:pPr algn="ctr"/>
            <a:r>
              <a:rPr lang="en-US" sz="2400" b="1" dirty="0" err="1" smtClean="0">
                <a:solidFill>
                  <a:srgbClr val="0070C0"/>
                </a:solidFill>
                <a:latin typeface="Times New Roman" panose="02020603050405020304" pitchFamily="18" charset="0"/>
                <a:cs typeface="Times New Roman" panose="02020603050405020304" pitchFamily="18" charset="0"/>
              </a:rPr>
              <a:t>Phó</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từ</a:t>
            </a:r>
            <a:endParaRPr lang="en-US" sz="2400" b="1" dirty="0" err="1" smtClean="0">
              <a:solidFill>
                <a:srgbClr val="0070C0"/>
              </a:solidFill>
              <a:latin typeface="Times New Roman" panose="02020603050405020304" pitchFamily="18" charset="0"/>
              <a:cs typeface="Times New Roman" panose="02020603050405020304" pitchFamily="18" charset="0"/>
            </a:endParaRPr>
          </a:p>
          <a:p>
            <a:pPr algn="ctr"/>
            <a:endParaRPr lang="en-US" sz="2400" b="1" dirty="0">
              <a:solidFill>
                <a:srgbClr val="0070C0"/>
              </a:solidFill>
              <a:latin typeface="Times New Roman" panose="02020603050405020304" pitchFamily="18" charset="0"/>
              <a:cs typeface="Times New Roman" panose="02020603050405020304" pitchFamily="18" charset="0"/>
            </a:endParaRPr>
          </a:p>
        </p:txBody>
      </p:sp>
      <p:cxnSp>
        <p:nvCxnSpPr>
          <p:cNvPr id="3" name="Straight Arrow Connector 2"/>
          <p:cNvCxnSpPr/>
          <p:nvPr/>
        </p:nvCxnSpPr>
        <p:spPr>
          <a:xfrm flipH="1">
            <a:off x="1336675" y="947420"/>
            <a:ext cx="5084445" cy="87503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checkerboard(across)">
                                      <p:cBhvr>
                                        <p:cTn id="7" dur="500"/>
                                        <p:tgtEl>
                                          <p:spTgt spid="52"/>
                                        </p:tgtEl>
                                      </p:cBhvr>
                                    </p:animEffect>
                                  </p:childTnLst>
                                </p:cTn>
                              </p:par>
                              <p:par>
                                <p:cTn id="8" presetID="5"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500"/>
                                        <p:tgtEl>
                                          <p:spTgt spid="3"/>
                                        </p:tgtEl>
                                      </p:cBhvr>
                                    </p:animEffect>
                                  </p:childTnLst>
                                </p:cTn>
                              </p:par>
                              <p:par>
                                <p:cTn id="11" presetID="5" presetClass="entr" presetSubtype="10" fill="hold" nodeType="with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checkerboard(across)">
                                      <p:cBhvr>
                                        <p:cTn id="13" dur="500"/>
                                        <p:tgtEl>
                                          <p:spTgt spid="53"/>
                                        </p:tgtEl>
                                      </p:cBhvr>
                                    </p:animEffect>
                                  </p:childTnLst>
                                </p:cTn>
                              </p:par>
                              <p:par>
                                <p:cTn id="14" presetID="5" presetClass="entr" presetSubtype="10" fill="hold"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checkerboard(across)">
                                      <p:cBhvr>
                                        <p:cTn id="16" dur="500"/>
                                        <p:tgtEl>
                                          <p:spTgt spid="55"/>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checkerboard(across)">
                                      <p:cBhvr>
                                        <p:cTn id="19" dur="500"/>
                                        <p:tgtEl>
                                          <p:spTgt spid="77"/>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78"/>
                                        </p:tgtEl>
                                        <p:attrNameLst>
                                          <p:attrName>style.visibility</p:attrName>
                                        </p:attrNameLst>
                                      </p:cBhvr>
                                      <p:to>
                                        <p:strVal val="visible"/>
                                      </p:to>
                                    </p:set>
                                    <p:animEffect transition="in" filter="checkerboard(across)">
                                      <p:cBhvr>
                                        <p:cTn id="22" dur="500"/>
                                        <p:tgtEl>
                                          <p:spTgt spid="7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checkerboard(across)">
                                      <p:cBhvr>
                                        <p:cTn id="25" dur="500"/>
                                        <p:tgtEl>
                                          <p:spTgt spid="56"/>
                                        </p:tgtEl>
                                      </p:cBhvr>
                                    </p:animEffect>
                                  </p:childTnLst>
                                </p:cTn>
                              </p:par>
                              <p:par>
                                <p:cTn id="26" presetID="5" presetClass="entr" presetSubtype="10" fill="hold"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checkerboard(across)">
                                      <p:cBhvr>
                                        <p:cTn id="28" dur="500"/>
                                        <p:tgtEl>
                                          <p:spTgt spid="40"/>
                                        </p:tgtEl>
                                      </p:cBhvr>
                                    </p:animEffect>
                                  </p:childTnLst>
                                </p:cTn>
                              </p:par>
                              <p:par>
                                <p:cTn id="29" presetID="5" presetClass="entr" presetSubtype="10"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checkerboard(across)">
                                      <p:cBhvr>
                                        <p:cTn id="31" dur="500"/>
                                        <p:tgtEl>
                                          <p:spTgt spid="43"/>
                                        </p:tgtEl>
                                      </p:cBhvr>
                                    </p:animEffect>
                                  </p:childTnLst>
                                </p:cTn>
                              </p:par>
                              <p:par>
                                <p:cTn id="32" presetID="5" presetClass="entr" presetSubtype="10" fill="hold"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checkerboard(across)">
                                      <p:cBhvr>
                                        <p:cTn id="34" dur="500"/>
                                        <p:tgtEl>
                                          <p:spTgt spid="45"/>
                                        </p:tgtEl>
                                      </p:cBhvr>
                                    </p:animEffect>
                                  </p:childTnLst>
                                </p:cTn>
                              </p:par>
                              <p:par>
                                <p:cTn id="35" presetID="5" presetClass="entr" presetSubtype="10" fill="hold" nodeType="with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checkerboard(across)">
                                      <p:cBhvr>
                                        <p:cTn id="37" dur="500"/>
                                        <p:tgtEl>
                                          <p:spTgt spid="61"/>
                                        </p:tgtEl>
                                      </p:cBhvr>
                                    </p:animEffect>
                                  </p:childTnLst>
                                </p:cTn>
                              </p:par>
                              <p:par>
                                <p:cTn id="38" presetID="5" presetClass="entr" presetSubtype="10" fill="hold" nodeType="with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checkerboard(across)">
                                      <p:cBhvr>
                                        <p:cTn id="40" dur="500"/>
                                        <p:tgtEl>
                                          <p:spTgt spid="62"/>
                                        </p:tgtEl>
                                      </p:cBhvr>
                                    </p:animEffect>
                                  </p:childTnLst>
                                </p:cTn>
                              </p:par>
                              <p:par>
                                <p:cTn id="41" presetID="5" presetClass="entr" presetSubtype="10" fill="hold" nodeType="with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checkerboard(across)">
                                      <p:cBhvr>
                                        <p:cTn id="43" dur="500"/>
                                        <p:tgtEl>
                                          <p:spTgt spid="63"/>
                                        </p:tgtEl>
                                      </p:cBhvr>
                                    </p:animEffect>
                                  </p:childTnLst>
                                </p:cTn>
                              </p:par>
                              <p:par>
                                <p:cTn id="44" presetID="5" presetClass="entr" presetSubtype="10" fill="hold" nodeType="with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checkerboard(across)">
                                      <p:cBhvr>
                                        <p:cTn id="46" dur="500"/>
                                        <p:tgtEl>
                                          <p:spTgt spid="64"/>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79"/>
                                        </p:tgtEl>
                                        <p:attrNameLst>
                                          <p:attrName>style.visibility</p:attrName>
                                        </p:attrNameLst>
                                      </p:cBhvr>
                                      <p:to>
                                        <p:strVal val="visible"/>
                                      </p:to>
                                    </p:set>
                                    <p:animEffect transition="in" filter="checkerboard(across)">
                                      <p:cBhvr>
                                        <p:cTn id="49" dur="500"/>
                                        <p:tgtEl>
                                          <p:spTgt spid="79"/>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75"/>
                                        </p:tgtEl>
                                        <p:attrNameLst>
                                          <p:attrName>style.visibility</p:attrName>
                                        </p:attrNameLst>
                                      </p:cBhvr>
                                      <p:to>
                                        <p:strVal val="visible"/>
                                      </p:to>
                                    </p:set>
                                    <p:animEffect transition="in" filter="checkerboard(across)">
                                      <p:cBhvr>
                                        <p:cTn id="52" dur="500"/>
                                        <p:tgtEl>
                                          <p:spTgt spid="75"/>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checkerboard(across)">
                                      <p:cBhvr>
                                        <p:cTn id="55" dur="500"/>
                                        <p:tgtEl>
                                          <p:spTgt spid="76"/>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checkerboard(across)">
                                      <p:cBhvr>
                                        <p:cTn id="58" dur="500"/>
                                        <p:tgtEl>
                                          <p:spTgt spid="21"/>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checkerboard(across)">
                                      <p:cBhvr>
                                        <p:cTn id="61" dur="500"/>
                                        <p:tgtEl>
                                          <p:spTgt spid="25"/>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checkerboard(across)">
                                      <p:cBhvr>
                                        <p:cTn id="64" dur="500"/>
                                        <p:tgtEl>
                                          <p:spTgt spid="27"/>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checkerboard(across)">
                                      <p:cBhvr>
                                        <p:cTn id="6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77" grpId="0" animBg="1"/>
      <p:bldP spid="78" grpId="0" animBg="1"/>
      <p:bldP spid="56" grpId="0" animBg="1"/>
      <p:bldP spid="79" grpId="0" animBg="1"/>
      <p:bldP spid="75" grpId="0" animBg="1"/>
      <p:bldP spid="76" grpId="0" animBg="1"/>
      <p:bldP spid="21" grpId="0" animBg="1"/>
      <p:bldP spid="25" grpId="0" animBg="1"/>
      <p:bldP spid="27" grpId="0" animBg="1"/>
      <p:bldP spid="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200513"/>
            <a:ext cx="4840408" cy="1815882"/>
          </a:xfrm>
          <a:prstGeom prst="rect">
            <a:avLst/>
          </a:prstGeom>
          <a:noFill/>
        </p:spPr>
        <p:txBody>
          <a:bodyPr wrap="square" rtlCol="0">
            <a:spAutoFit/>
          </a:bodyPr>
          <a:lstStyle/>
          <a:p>
            <a:pPr algn="just"/>
            <a:r>
              <a:rPr lang="en-US" sz="2800" b="1" dirty="0" smtClean="0">
                <a:solidFill>
                  <a:srgbClr val="FF0000"/>
                </a:solidFill>
                <a:latin typeface="Times New Roman" panose="02020603050405020304" pitchFamily="18" charset="0"/>
                <a:cs typeface="Times New Roman" panose="02020603050405020304" pitchFamily="18" charset="0"/>
              </a:rPr>
              <a:t>II. PHẦN TIẾNG VIỆT:</a:t>
            </a:r>
            <a:endParaRPr lang="en-US" sz="2800" dirty="0" smtClean="0">
              <a:latin typeface="Times New Roman" panose="02020603050405020304" pitchFamily="18" charset="0"/>
              <a:cs typeface="Times New Roman" panose="02020603050405020304" pitchFamily="18" charset="0"/>
            </a:endParaRPr>
          </a:p>
          <a:p>
            <a:r>
              <a:rPr lang="en-US" sz="2800" b="1" dirty="0" smtClean="0">
                <a:solidFill>
                  <a:srgbClr val="FF0000"/>
                </a:solidFill>
                <a:latin typeface="Times New Roman" panose="02020603050405020304" pitchFamily="18" charset="0"/>
                <a:cs typeface="Times New Roman" panose="02020603050405020304" pitchFamily="18" charset="0"/>
              </a:rPr>
              <a:t>   1. </a:t>
            </a:r>
            <a:r>
              <a:rPr lang="en-US" sz="2800" b="1" dirty="0" err="1" smtClean="0">
                <a:solidFill>
                  <a:srgbClr val="FF0000"/>
                </a:solidFill>
                <a:latin typeface="Times New Roman" panose="02020603050405020304" pitchFamily="18" charset="0"/>
                <a:cs typeface="Times New Roman" panose="02020603050405020304" pitchFamily="18" charset="0"/>
              </a:rPr>
              <a:t>Ngữ</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pháp</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smtClean="0">
              <a:solidFill>
                <a:srgbClr val="FF0000"/>
              </a:solidFill>
              <a:latin typeface="Times New Roman" panose="02020603050405020304" pitchFamily="18" charset="0"/>
              <a:cs typeface="Times New Roman" panose="02020603050405020304" pitchFamily="18" charset="0"/>
            </a:endParaRPr>
          </a:p>
          <a:p>
            <a:endParaRPr lang="en-US" sz="2800" b="1" dirty="0" smtClean="0">
              <a:solidFill>
                <a:srgbClr val="FF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p:txBody>
      </p:sp>
      <p:sp>
        <p:nvSpPr>
          <p:cNvPr id="9" name="Rectangle 8"/>
          <p:cNvSpPr/>
          <p:nvPr/>
        </p:nvSpPr>
        <p:spPr>
          <a:xfrm>
            <a:off x="386635" y="1055515"/>
            <a:ext cx="1764457"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1.1 </a:t>
            </a:r>
            <a:r>
              <a:rPr lang="en-US" sz="2400" b="1" dirty="0" err="1">
                <a:solidFill>
                  <a:srgbClr val="C00000"/>
                </a:solidFill>
                <a:latin typeface="Times New Roman" panose="02020603050405020304" pitchFamily="18" charset="0"/>
                <a:cs typeface="Times New Roman" panose="02020603050405020304" pitchFamily="18" charset="0"/>
              </a:rPr>
              <a:t>Từ</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smtClean="0">
                <a:solidFill>
                  <a:srgbClr val="C00000"/>
                </a:solidFill>
                <a:latin typeface="Times New Roman" panose="02020603050405020304" pitchFamily="18" charset="0"/>
                <a:cs typeface="Times New Roman" panose="02020603050405020304" pitchFamily="18" charset="0"/>
              </a:rPr>
              <a:t>loại</a:t>
            </a:r>
            <a:r>
              <a:rPr lang="en-US" sz="2400" b="1" dirty="0" smtClean="0">
                <a:solidFill>
                  <a:srgbClr val="C00000"/>
                </a:solidFill>
                <a:latin typeface="Times New Roman" panose="02020603050405020304" pitchFamily="18" charset="0"/>
                <a:cs typeface="Times New Roman" panose="02020603050405020304" pitchFamily="18" charset="0"/>
              </a:rPr>
              <a:t>:</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065366" y="1087448"/>
            <a:ext cx="10126634" cy="800219"/>
          </a:xfrm>
          <a:prstGeom prst="rect">
            <a:avLst/>
          </a:prstGeom>
          <a:noFill/>
        </p:spPr>
        <p:txBody>
          <a:bodyPr wrap="square" rtlCol="0">
            <a:spAutoFit/>
          </a:bodyPr>
          <a:lstStyle/>
          <a:p>
            <a:pPr algn="just"/>
            <a:r>
              <a:rPr lang="en-US" sz="2300" b="1" dirty="0" err="1" smtClean="0">
                <a:solidFill>
                  <a:srgbClr val="0070C0"/>
                </a:solidFill>
                <a:latin typeface="Times New Roman" panose="02020603050405020304" pitchFamily="18" charset="0"/>
                <a:cs typeface="Times New Roman" panose="02020603050405020304" pitchFamily="18" charset="0"/>
              </a:rPr>
              <a:t>Phó</a:t>
            </a:r>
            <a:r>
              <a:rPr lang="en-US" sz="2300" b="1" dirty="0" smtClean="0">
                <a:solidFill>
                  <a:srgbClr val="0070C0"/>
                </a:solidFill>
                <a:latin typeface="Times New Roman" panose="02020603050405020304" pitchFamily="18" charset="0"/>
                <a:cs typeface="Times New Roman" panose="02020603050405020304" pitchFamily="18" charset="0"/>
              </a:rPr>
              <a:t> </a:t>
            </a:r>
            <a:r>
              <a:rPr lang="en-US" sz="2300" b="1" dirty="0" err="1" smtClean="0">
                <a:solidFill>
                  <a:srgbClr val="0070C0"/>
                </a:solidFill>
                <a:latin typeface="Times New Roman" panose="02020603050405020304" pitchFamily="18" charset="0"/>
                <a:cs typeface="Times New Roman" panose="02020603050405020304" pitchFamily="18" charset="0"/>
              </a:rPr>
              <a:t>từ</a:t>
            </a:r>
            <a:r>
              <a:rPr lang="en-US" sz="2300" b="1" dirty="0" smtClean="0">
                <a:solidFill>
                  <a:srgbClr val="0070C0"/>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là</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những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chuyên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kèm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bổ</a:t>
            </a:r>
            <a:r>
              <a:rPr lang="en-US" sz="2300" dirty="0">
                <a:latin typeface="Times New Roman" panose="02020603050405020304" pitchFamily="18" charset="0"/>
                <a:cs typeface="Times New Roman" panose="02020603050405020304" pitchFamily="18" charset="0"/>
              </a:rPr>
              <a:t> sung ý </a:t>
            </a:r>
            <a:r>
              <a:rPr lang="en-US" sz="2300" dirty="0" err="1">
                <a:latin typeface="Times New Roman" panose="02020603050405020304" pitchFamily="18" charset="0"/>
                <a:cs typeface="Times New Roman" panose="02020603050405020304" pitchFamily="18" charset="0"/>
              </a:rPr>
              <a:t>nghĩa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2024422" y="1954840"/>
            <a:ext cx="2347415" cy="461665"/>
          </a:xfrm>
          <a:prstGeom prst="rect">
            <a:avLst/>
          </a:prstGeom>
          <a:noFill/>
        </p:spPr>
        <p:txBody>
          <a:bodyPr wrap="square" rtlCol="0">
            <a:spAutoFit/>
          </a:bodyPr>
          <a:lstStyle/>
          <a:p>
            <a:r>
              <a:rPr lang="en-US" sz="2400" b="1" dirty="0" err="1" smtClean="0">
                <a:solidFill>
                  <a:srgbClr val="0070C0"/>
                </a:solidFill>
                <a:latin typeface="Times New Roman" panose="02020603050405020304" pitchFamily="18" charset="0"/>
                <a:cs typeface="Times New Roman" panose="02020603050405020304" pitchFamily="18" charset="0"/>
              </a:rPr>
              <a:t>Các</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loại</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phó</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từ</a:t>
            </a:r>
            <a:endParaRPr lang="en-US" sz="2400"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0" name="Table 39"/>
          <p:cNvGraphicFramePr>
            <a:graphicFrameLocks noGrp="1"/>
          </p:cNvGraphicFramePr>
          <p:nvPr/>
        </p:nvGraphicFramePr>
        <p:xfrm>
          <a:off x="386635" y="2535764"/>
          <a:ext cx="11377930" cy="3682600"/>
        </p:xfrm>
        <a:graphic>
          <a:graphicData uri="http://schemas.openxmlformats.org/drawingml/2006/table">
            <a:tbl>
              <a:tblPr firstRow="1" bandRow="1">
                <a:tableStyleId>{16D9F66E-5EB9-4882-86FB-DCBF35E3C3E4}</a:tableStyleId>
              </a:tblPr>
              <a:tblGrid>
                <a:gridCol w="4268795"/>
                <a:gridCol w="3530845"/>
                <a:gridCol w="3578095"/>
              </a:tblGrid>
              <a:tr h="449160">
                <a:tc>
                  <a:txBody>
                    <a:bodyPr/>
                    <a:lstStyle/>
                    <a:p>
                      <a:pPr algn="ctr"/>
                      <a:endParaRPr lang="en-US" sz="2300" dirty="0">
                        <a:solidFill>
                          <a:srgbClr val="FF0000"/>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c>
                  <a:txBody>
                    <a:bodyPr/>
                    <a:lstStyle/>
                    <a:p>
                      <a:pPr algn="ctr"/>
                      <a:r>
                        <a:rPr lang="en-US" sz="2300" dirty="0" err="1" smtClean="0">
                          <a:solidFill>
                            <a:srgbClr val="FF0000"/>
                          </a:solidFill>
                          <a:latin typeface="Times New Roman" panose="02020603050405020304" pitchFamily="18" charset="0"/>
                          <a:cs typeface="Times New Roman" panose="02020603050405020304" pitchFamily="18" charset="0"/>
                        </a:rPr>
                        <a:t>Phó</a:t>
                      </a:r>
                      <a:r>
                        <a:rPr lang="en-US" sz="2300" baseline="0" dirty="0" smtClean="0">
                          <a:solidFill>
                            <a:srgbClr val="FF0000"/>
                          </a:solidFill>
                          <a:latin typeface="Times New Roman" panose="02020603050405020304" pitchFamily="18" charset="0"/>
                          <a:cs typeface="Times New Roman" panose="02020603050405020304" pitchFamily="18" charset="0"/>
                        </a:rPr>
                        <a:t> </a:t>
                      </a:r>
                      <a:r>
                        <a:rPr lang="en-US" sz="2300" baseline="0" dirty="0" err="1" smtClean="0">
                          <a:solidFill>
                            <a:srgbClr val="FF0000"/>
                          </a:solidFill>
                          <a:latin typeface="Times New Roman" panose="02020603050405020304" pitchFamily="18" charset="0"/>
                          <a:cs typeface="Times New Roman" panose="02020603050405020304" pitchFamily="18" charset="0"/>
                        </a:rPr>
                        <a:t>từ</a:t>
                      </a:r>
                      <a:r>
                        <a:rPr lang="en-US" sz="2300" baseline="0" dirty="0" smtClean="0">
                          <a:solidFill>
                            <a:srgbClr val="FF0000"/>
                          </a:solidFill>
                          <a:latin typeface="Times New Roman" panose="02020603050405020304" pitchFamily="18" charset="0"/>
                          <a:cs typeface="Times New Roman" panose="02020603050405020304" pitchFamily="18" charset="0"/>
                        </a:rPr>
                        <a:t> </a:t>
                      </a:r>
                      <a:r>
                        <a:rPr lang="en-US" sz="2300" baseline="0" dirty="0" err="1" smtClean="0">
                          <a:solidFill>
                            <a:srgbClr val="FF0000"/>
                          </a:solidFill>
                          <a:latin typeface="Times New Roman" panose="02020603050405020304" pitchFamily="18" charset="0"/>
                          <a:cs typeface="Times New Roman" panose="02020603050405020304" pitchFamily="18" charset="0"/>
                        </a:rPr>
                        <a:t>đứng</a:t>
                      </a:r>
                      <a:r>
                        <a:rPr lang="en-US" sz="2300" baseline="0" dirty="0" smtClean="0">
                          <a:solidFill>
                            <a:srgbClr val="FF0000"/>
                          </a:solidFill>
                          <a:latin typeface="Times New Roman" panose="02020603050405020304" pitchFamily="18" charset="0"/>
                          <a:cs typeface="Times New Roman" panose="02020603050405020304" pitchFamily="18" charset="0"/>
                        </a:rPr>
                        <a:t> </a:t>
                      </a:r>
                      <a:r>
                        <a:rPr lang="en-US" sz="2300" baseline="0" dirty="0" err="1" smtClean="0">
                          <a:solidFill>
                            <a:srgbClr val="FF0000"/>
                          </a:solidFill>
                          <a:latin typeface="Times New Roman" panose="02020603050405020304" pitchFamily="18" charset="0"/>
                          <a:cs typeface="Times New Roman" panose="02020603050405020304" pitchFamily="18" charset="0"/>
                        </a:rPr>
                        <a:t>trước</a:t>
                      </a:r>
                      <a:endParaRPr lang="en-US" sz="2300" dirty="0">
                        <a:solidFill>
                          <a:srgbClr val="FF0000"/>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c>
                  <a:txBody>
                    <a:bodyPr/>
                    <a:lstStyle/>
                    <a:p>
                      <a:pPr algn="ctr"/>
                      <a:r>
                        <a:rPr lang="en-US" sz="2300" dirty="0" err="1" smtClean="0">
                          <a:solidFill>
                            <a:srgbClr val="FF0000"/>
                          </a:solidFill>
                          <a:latin typeface="Times New Roman" panose="02020603050405020304" pitchFamily="18" charset="0"/>
                          <a:cs typeface="Times New Roman" panose="02020603050405020304" pitchFamily="18" charset="0"/>
                        </a:rPr>
                        <a:t>Phó</a:t>
                      </a:r>
                      <a:r>
                        <a:rPr lang="en-US" sz="2300" baseline="0" dirty="0" smtClean="0">
                          <a:solidFill>
                            <a:srgbClr val="FF0000"/>
                          </a:solidFill>
                          <a:latin typeface="Times New Roman" panose="02020603050405020304" pitchFamily="18" charset="0"/>
                          <a:cs typeface="Times New Roman" panose="02020603050405020304" pitchFamily="18" charset="0"/>
                        </a:rPr>
                        <a:t> </a:t>
                      </a:r>
                      <a:r>
                        <a:rPr lang="en-US" sz="2300" baseline="0" dirty="0" err="1" smtClean="0">
                          <a:solidFill>
                            <a:srgbClr val="FF0000"/>
                          </a:solidFill>
                          <a:latin typeface="Times New Roman" panose="02020603050405020304" pitchFamily="18" charset="0"/>
                          <a:cs typeface="Times New Roman" panose="02020603050405020304" pitchFamily="18" charset="0"/>
                        </a:rPr>
                        <a:t>từ</a:t>
                      </a:r>
                      <a:r>
                        <a:rPr lang="en-US" sz="2300" baseline="0" dirty="0" smtClean="0">
                          <a:solidFill>
                            <a:srgbClr val="FF0000"/>
                          </a:solidFill>
                          <a:latin typeface="Times New Roman" panose="02020603050405020304" pitchFamily="18" charset="0"/>
                          <a:cs typeface="Times New Roman" panose="02020603050405020304" pitchFamily="18" charset="0"/>
                        </a:rPr>
                        <a:t> </a:t>
                      </a:r>
                      <a:r>
                        <a:rPr lang="en-US" sz="2300" baseline="0" dirty="0" err="1" smtClean="0">
                          <a:solidFill>
                            <a:srgbClr val="FF0000"/>
                          </a:solidFill>
                          <a:latin typeface="Times New Roman" panose="02020603050405020304" pitchFamily="18" charset="0"/>
                          <a:cs typeface="Times New Roman" panose="02020603050405020304" pitchFamily="18" charset="0"/>
                        </a:rPr>
                        <a:t>đứng</a:t>
                      </a:r>
                      <a:r>
                        <a:rPr lang="en-US" sz="2300" baseline="0" dirty="0" smtClean="0">
                          <a:solidFill>
                            <a:srgbClr val="FF0000"/>
                          </a:solidFill>
                          <a:latin typeface="Times New Roman" panose="02020603050405020304" pitchFamily="18" charset="0"/>
                          <a:cs typeface="Times New Roman" panose="02020603050405020304" pitchFamily="18" charset="0"/>
                        </a:rPr>
                        <a:t> </a:t>
                      </a:r>
                      <a:r>
                        <a:rPr lang="en-US" sz="2300" baseline="0" dirty="0" err="1" smtClean="0">
                          <a:solidFill>
                            <a:srgbClr val="FF0000"/>
                          </a:solidFill>
                          <a:latin typeface="Times New Roman" panose="02020603050405020304" pitchFamily="18" charset="0"/>
                          <a:cs typeface="Times New Roman" panose="02020603050405020304" pitchFamily="18" charset="0"/>
                        </a:rPr>
                        <a:t>sau</a:t>
                      </a:r>
                      <a:endParaRPr lang="en-US" sz="2300" dirty="0">
                        <a:solidFill>
                          <a:srgbClr val="FF0000"/>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r>
              <a:tr h="538480">
                <a:tc>
                  <a:txBody>
                    <a:bodyPr/>
                    <a:lstStyle/>
                    <a:p>
                      <a:r>
                        <a:rPr lang="en-US" sz="2300" dirty="0" smtClean="0">
                          <a:latin typeface="Times New Roman" panose="02020603050405020304" pitchFamily="18" charset="0"/>
                          <a:cs typeface="Times New Roman" panose="02020603050405020304" pitchFamily="18" charset="0"/>
                        </a:rPr>
                        <a:t>1.</a:t>
                      </a:r>
                      <a:r>
                        <a:rPr lang="en-US" sz="2300" baseline="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Chỉ</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thời</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gian</a:t>
                      </a:r>
                      <a:endParaRPr lang="en-US" sz="23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r>
                        <a:rPr lang="en-US" sz="2300" dirty="0" err="1" smtClean="0">
                          <a:latin typeface="Times New Roman" panose="02020603050405020304" pitchFamily="18" charset="0"/>
                          <a:cs typeface="Times New Roman" panose="02020603050405020304" pitchFamily="18" charset="0"/>
                        </a:rPr>
                        <a:t>đã</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đang</a:t>
                      </a:r>
                      <a:r>
                        <a:rPr lang="en-US" sz="2300" dirty="0" smtClean="0">
                          <a:latin typeface="Times New Roman" panose="02020603050405020304" pitchFamily="18" charset="0"/>
                          <a:cs typeface="Times New Roman" panose="02020603050405020304" pitchFamily="18" charset="0"/>
                        </a:rPr>
                        <a:t>,</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vừa</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mới</a:t>
                      </a:r>
                      <a:r>
                        <a:rPr lang="en-US" sz="2300" baseline="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endParaRPr lang="en-US" sz="23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r>
              <a:tr h="449160">
                <a:tc>
                  <a:txBody>
                    <a:bodyPr/>
                    <a:lstStyle/>
                    <a:p>
                      <a:r>
                        <a:rPr lang="en-US" sz="2300" dirty="0" smtClean="0">
                          <a:latin typeface="Times New Roman" panose="02020603050405020304" pitchFamily="18" charset="0"/>
                          <a:cs typeface="Times New Roman" panose="02020603050405020304" pitchFamily="18" charset="0"/>
                        </a:rPr>
                        <a:t>2. </a:t>
                      </a:r>
                      <a:r>
                        <a:rPr lang="en-US" sz="2300" dirty="0" err="1" smtClean="0">
                          <a:latin typeface="Times New Roman" panose="02020603050405020304" pitchFamily="18" charset="0"/>
                          <a:cs typeface="Times New Roman" panose="02020603050405020304" pitchFamily="18" charset="0"/>
                        </a:rPr>
                        <a:t>Chỉ</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mức</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độ</a:t>
                      </a:r>
                      <a:endParaRPr lang="en-US" sz="23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r>
                        <a:rPr lang="en-US" sz="2300" dirty="0" err="1" smtClean="0">
                          <a:latin typeface="Times New Roman" panose="02020603050405020304" pitchFamily="18" charset="0"/>
                          <a:cs typeface="Times New Roman" panose="02020603050405020304" pitchFamily="18" charset="0"/>
                        </a:rPr>
                        <a:t>thật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quá</a:t>
                      </a:r>
                      <a:r>
                        <a:rPr lang="en-US" sz="2300" dirty="0" smtClean="0">
                          <a:latin typeface="Times New Roman" panose="02020603050405020304" pitchFamily="18" charset="0"/>
                          <a:cs typeface="Times New Roman" panose="02020603050405020304" pitchFamily="18" charset="0"/>
                        </a:rPr>
                        <a:t>,</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rất</a:t>
                      </a:r>
                      <a:endParaRPr lang="en-US" sz="23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r>
                        <a:rPr lang="en-US" sz="2300" dirty="0" err="1" smtClean="0">
                          <a:latin typeface="Times New Roman" panose="02020603050405020304" pitchFamily="18" charset="0"/>
                          <a:cs typeface="Times New Roman" panose="02020603050405020304" pitchFamily="18" charset="0"/>
                        </a:rPr>
                        <a:t>lắm</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quá</a:t>
                      </a:r>
                      <a:endParaRPr lang="en-US" sz="23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r>
              <a:tr h="449160">
                <a:tc>
                  <a:txBody>
                    <a:bodyPr/>
                    <a:lstStyle/>
                    <a:p>
                      <a:r>
                        <a:rPr lang="en-US" sz="2300" dirty="0" smtClean="0">
                          <a:latin typeface="Times New Roman" panose="02020603050405020304" pitchFamily="18" charset="0"/>
                          <a:cs typeface="Times New Roman" panose="02020603050405020304" pitchFamily="18" charset="0"/>
                        </a:rPr>
                        <a:t>3. </a:t>
                      </a:r>
                      <a:r>
                        <a:rPr lang="en-US" sz="2300" dirty="0" err="1" smtClean="0">
                          <a:latin typeface="Times New Roman" panose="02020603050405020304" pitchFamily="18" charset="0"/>
                          <a:cs typeface="Times New Roman" panose="02020603050405020304" pitchFamily="18" charset="0"/>
                        </a:rPr>
                        <a:t>Chỉ</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sự</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tiếp</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diễn</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tương</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tự</a:t>
                      </a:r>
                      <a:endParaRPr lang="en-US" sz="23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r>
                        <a:rPr lang="en-US" sz="2300" dirty="0" err="1" smtClean="0">
                          <a:latin typeface="Times New Roman" panose="02020603050405020304" pitchFamily="18" charset="0"/>
                          <a:cs typeface="Times New Roman" panose="02020603050405020304" pitchFamily="18" charset="0"/>
                        </a:rPr>
                        <a:t>cũng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còn</a:t>
                      </a:r>
                      <a:r>
                        <a:rPr lang="en-US" sz="2300" dirty="0" smtClean="0">
                          <a:latin typeface="Times New Roman" panose="02020603050405020304" pitchFamily="18" charset="0"/>
                          <a:cs typeface="Times New Roman" panose="02020603050405020304" pitchFamily="18" charset="0"/>
                        </a:rPr>
                        <a:t>,</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cứ</a:t>
                      </a:r>
                      <a:r>
                        <a:rPr lang="en-US" sz="2300" baseline="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endParaRPr lang="en-US" sz="23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r>
              <a:tr h="449160">
                <a:tc>
                  <a:txBody>
                    <a:bodyPr/>
                    <a:lstStyle/>
                    <a:p>
                      <a:r>
                        <a:rPr lang="en-US" sz="2300" dirty="0" smtClean="0">
                          <a:latin typeface="Times New Roman" panose="02020603050405020304" pitchFamily="18" charset="0"/>
                          <a:cs typeface="Times New Roman" panose="02020603050405020304" pitchFamily="18" charset="0"/>
                        </a:rPr>
                        <a:t>4. </a:t>
                      </a:r>
                      <a:r>
                        <a:rPr lang="en-US" sz="2300" dirty="0" err="1" smtClean="0">
                          <a:latin typeface="Times New Roman" panose="02020603050405020304" pitchFamily="18" charset="0"/>
                          <a:cs typeface="Times New Roman" panose="02020603050405020304" pitchFamily="18" charset="0"/>
                        </a:rPr>
                        <a:t>Chỉ</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sự</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phủ</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định</a:t>
                      </a:r>
                      <a:endParaRPr lang="en-US" sz="23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r>
                        <a:rPr lang="en-US" sz="2300" dirty="0" err="1" smtClean="0">
                          <a:latin typeface="Times New Roman" panose="02020603050405020304" pitchFamily="18" charset="0"/>
                          <a:cs typeface="Times New Roman" panose="02020603050405020304" pitchFamily="18" charset="0"/>
                        </a:rPr>
                        <a:t>không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chưa</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endParaRPr lang="en-US" sz="23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r>
              <a:tr h="449160">
                <a:tc>
                  <a:txBody>
                    <a:bodyPr/>
                    <a:lstStyle/>
                    <a:p>
                      <a:r>
                        <a:rPr lang="en-US" sz="2300" dirty="0" smtClean="0">
                          <a:latin typeface="Times New Roman" panose="02020603050405020304" pitchFamily="18" charset="0"/>
                          <a:cs typeface="Times New Roman" panose="02020603050405020304" pitchFamily="18" charset="0"/>
                        </a:rPr>
                        <a:t>5. </a:t>
                      </a:r>
                      <a:r>
                        <a:rPr lang="en-US" sz="2300" dirty="0" err="1" smtClean="0">
                          <a:latin typeface="Times New Roman" panose="02020603050405020304" pitchFamily="18" charset="0"/>
                          <a:cs typeface="Times New Roman" panose="02020603050405020304" pitchFamily="18" charset="0"/>
                        </a:rPr>
                        <a:t>Chỉ</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sự</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cầu</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khiến</a:t>
                      </a:r>
                      <a:endParaRPr lang="en-US" sz="23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r>
                        <a:rPr lang="en-US" sz="2300" dirty="0" err="1" smtClean="0">
                          <a:latin typeface="Times New Roman" panose="02020603050405020304" pitchFamily="18" charset="0"/>
                          <a:cs typeface="Times New Roman" panose="02020603050405020304" pitchFamily="18" charset="0"/>
                        </a:rPr>
                        <a:t>hãy</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đừng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chớ</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endParaRPr lang="en-US" sz="23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r>
              <a:tr h="449160">
                <a:tc>
                  <a:txBody>
                    <a:bodyPr/>
                    <a:lstStyle/>
                    <a:p>
                      <a:r>
                        <a:rPr lang="en-US" sz="2300" dirty="0" smtClean="0">
                          <a:latin typeface="Times New Roman" panose="02020603050405020304" pitchFamily="18" charset="0"/>
                          <a:cs typeface="Times New Roman" panose="02020603050405020304" pitchFamily="18" charset="0"/>
                        </a:rPr>
                        <a:t>6. </a:t>
                      </a:r>
                      <a:r>
                        <a:rPr lang="en-US" sz="2300" dirty="0" err="1" smtClean="0">
                          <a:latin typeface="Times New Roman" panose="02020603050405020304" pitchFamily="18" charset="0"/>
                          <a:cs typeface="Times New Roman" panose="02020603050405020304" pitchFamily="18" charset="0"/>
                        </a:rPr>
                        <a:t>Chỉ</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kết</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quả</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và</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hướng</a:t>
                      </a:r>
                      <a:endParaRPr lang="en-US" sz="23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endParaRPr lang="en-US" sz="23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c>
                  <a:txBody>
                    <a:bodyPr/>
                    <a:lstStyle/>
                    <a:p>
                      <a:r>
                        <a:rPr lang="en-US" sz="2300" dirty="0" err="1" smtClean="0">
                          <a:latin typeface="Times New Roman" panose="02020603050405020304" pitchFamily="18" charset="0"/>
                          <a:cs typeface="Times New Roman" panose="02020603050405020304" pitchFamily="18" charset="0"/>
                        </a:rPr>
                        <a:t>xong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rồi</a:t>
                      </a:r>
                      <a:r>
                        <a:rPr lang="en-US" sz="2300" dirty="0" smtClean="0">
                          <a:latin typeface="Times New Roman" panose="02020603050405020304" pitchFamily="18" charset="0"/>
                          <a:cs typeface="Times New Roman" panose="02020603050405020304" pitchFamily="18" charset="0"/>
                        </a:rPr>
                        <a:t>,</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ra</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vào</a:t>
                      </a:r>
                      <a:r>
                        <a:rPr lang="en-US" sz="2300" baseline="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txBody>
                  <a:tcPr>
                    <a:solidFill>
                      <a:schemeClr val="accent6">
                        <a:lumMod val="20000"/>
                        <a:lumOff val="80000"/>
                      </a:schemeClr>
                    </a:solidFill>
                  </a:tcPr>
                </a:tc>
              </a:tr>
              <a:tr h="449160">
                <a:tc>
                  <a:txBody>
                    <a:bodyPr/>
                    <a:lstStyle/>
                    <a:p>
                      <a:r>
                        <a:rPr lang="en-US" sz="2300" dirty="0" smtClean="0">
                          <a:latin typeface="Times New Roman" panose="02020603050405020304" pitchFamily="18" charset="0"/>
                          <a:cs typeface="Times New Roman" panose="02020603050405020304" pitchFamily="18" charset="0"/>
                        </a:rPr>
                        <a:t>7. </a:t>
                      </a:r>
                      <a:r>
                        <a:rPr lang="en-US" sz="2300" dirty="0" err="1" smtClean="0">
                          <a:latin typeface="Times New Roman" panose="02020603050405020304" pitchFamily="18" charset="0"/>
                          <a:cs typeface="Times New Roman" panose="02020603050405020304" pitchFamily="18" charset="0"/>
                        </a:rPr>
                        <a:t>Chỉ</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khả</a:t>
                      </a:r>
                      <a:r>
                        <a:rPr lang="en-US" sz="2300" baseline="0" dirty="0" smtClean="0">
                          <a:latin typeface="Times New Roman" panose="02020603050405020304" pitchFamily="18" charset="0"/>
                          <a:cs typeface="Times New Roman" panose="02020603050405020304" pitchFamily="18" charset="0"/>
                        </a:rPr>
                        <a:t> </a:t>
                      </a:r>
                      <a:r>
                        <a:rPr lang="en-US" sz="2300" baseline="0" dirty="0" err="1" smtClean="0">
                          <a:latin typeface="Times New Roman" panose="02020603050405020304" pitchFamily="18" charset="0"/>
                          <a:cs typeface="Times New Roman" panose="02020603050405020304" pitchFamily="18" charset="0"/>
                        </a:rPr>
                        <a:t>năng</a:t>
                      </a:r>
                      <a:endParaRPr lang="en-US" sz="23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endParaRPr lang="en-US" sz="23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r>
                        <a:rPr lang="en-US" sz="2300" dirty="0" err="1" smtClean="0">
                          <a:latin typeface="Times New Roman" panose="02020603050405020304" pitchFamily="18" charset="0"/>
                          <a:cs typeface="Times New Roman" panose="02020603050405020304" pitchFamily="18" charset="0"/>
                        </a:rPr>
                        <a:t>được</a:t>
                      </a:r>
                      <a:endParaRPr lang="en-US" sz="23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09601" y="275167"/>
            <a:ext cx="3181351" cy="1143000"/>
          </a:xfrm>
        </p:spPr>
        <p:txBody>
          <a:bodyPr>
            <a:normAutofit/>
          </a:bodyPr>
          <a:lstStyle/>
          <a:p>
            <a:pPr algn="l" eaLnBrk="1" hangingPunct="1"/>
            <a:r>
              <a:rPr lang="en-US" altLang="en-US" sz="2800" b="1" dirty="0" err="1" smtClean="0">
                <a:solidFill>
                  <a:srgbClr val="FF0000"/>
                </a:solidFill>
                <a:latin typeface="Times New Roman" panose="02020603050405020304" pitchFamily="18" charset="0"/>
                <a:cs typeface="Times New Roman" panose="02020603050405020304" pitchFamily="18" charset="0"/>
              </a:rPr>
              <a:t>Mục</a:t>
            </a:r>
            <a:r>
              <a:rPr lang="en-US" altLang="en-US" sz="2800" b="1" dirty="0" smtClean="0">
                <a:solidFill>
                  <a:srgbClr val="FF0000"/>
                </a:solidFill>
                <a:latin typeface="Times New Roman" panose="02020603050405020304" pitchFamily="18" charset="0"/>
                <a:cs typeface="Times New Roman" panose="02020603050405020304" pitchFamily="18" charset="0"/>
              </a:rPr>
              <a:t> </a:t>
            </a:r>
            <a:r>
              <a:rPr lang="en-US" altLang="en-US" sz="2800" b="1" dirty="0" err="1" smtClean="0">
                <a:solidFill>
                  <a:srgbClr val="FF0000"/>
                </a:solidFill>
                <a:latin typeface="Times New Roman" panose="02020603050405020304" pitchFamily="18" charset="0"/>
                <a:cs typeface="Times New Roman" panose="02020603050405020304" pitchFamily="18" charset="0"/>
              </a:rPr>
              <a:t>tiêu</a:t>
            </a:r>
            <a:r>
              <a:rPr lang="en-US" altLang="en-US" sz="2800" b="1" dirty="0" smtClean="0">
                <a:solidFill>
                  <a:srgbClr val="FF0000"/>
                </a:solidFill>
                <a:latin typeface="Times New Roman" panose="02020603050405020304" pitchFamily="18" charset="0"/>
                <a:cs typeface="Times New Roman" panose="02020603050405020304" pitchFamily="18" charset="0"/>
              </a:rPr>
              <a:t> </a:t>
            </a:r>
            <a:r>
              <a:rPr lang="en-US" altLang="en-US" sz="2800" b="1" dirty="0" err="1" smtClean="0">
                <a:solidFill>
                  <a:srgbClr val="FF0000"/>
                </a:solidFill>
                <a:latin typeface="Times New Roman" panose="02020603050405020304" pitchFamily="18" charset="0"/>
                <a:cs typeface="Times New Roman" panose="02020603050405020304" pitchFamily="18" charset="0"/>
              </a:rPr>
              <a:t>bài</a:t>
            </a:r>
            <a:r>
              <a:rPr lang="en-US" altLang="en-US" sz="2800" b="1" dirty="0" smtClean="0">
                <a:solidFill>
                  <a:srgbClr val="FF0000"/>
                </a:solidFill>
                <a:latin typeface="Times New Roman" panose="02020603050405020304" pitchFamily="18" charset="0"/>
                <a:cs typeface="Times New Roman" panose="02020603050405020304" pitchFamily="18" charset="0"/>
              </a:rPr>
              <a:t> </a:t>
            </a:r>
            <a:r>
              <a:rPr lang="en-US" altLang="en-US" sz="2800" b="1" dirty="0" err="1" smtClean="0">
                <a:solidFill>
                  <a:srgbClr val="FF0000"/>
                </a:solidFill>
                <a:latin typeface="Times New Roman" panose="02020603050405020304" pitchFamily="18" charset="0"/>
                <a:cs typeface="Times New Roman" panose="02020603050405020304" pitchFamily="18" charset="0"/>
              </a:rPr>
              <a:t>học</a:t>
            </a:r>
            <a:r>
              <a:rPr lang="en-US" altLang="en-US" sz="2800" b="1" dirty="0" smtClean="0">
                <a:solidFill>
                  <a:srgbClr val="FF0000"/>
                </a:solidFill>
                <a:latin typeface="Times New Roman" panose="02020603050405020304" pitchFamily="18" charset="0"/>
                <a:cs typeface="Times New Roman" panose="02020603050405020304" pitchFamily="18" charset="0"/>
              </a:rPr>
              <a:t>:</a:t>
            </a:r>
            <a:endParaRPr lang="en-US" alt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7051" y="1339851"/>
            <a:ext cx="10972800" cy="5257800"/>
          </a:xfrm>
        </p:spPr>
        <p:txBody>
          <a:bodyPr/>
          <a:lstStyle/>
          <a:p>
            <a:pPr marL="0" indent="0" algn="just">
              <a:spcBef>
                <a:spcPts val="3200"/>
              </a:spcBef>
              <a:buNone/>
            </a:pPr>
            <a:r>
              <a:rPr lang="en-US" altLang="en-US" dirty="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Học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sinh</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có</a:t>
            </a:r>
            <a:r>
              <a:rPr lang="en-US" altLang="en-US" dirty="0" smtClean="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nhìn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bao</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quát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về</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chương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trình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Ngữ</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văn</a:t>
            </a:r>
            <a:r>
              <a:rPr lang="en-US" altLang="en-US" dirty="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lớp</a:t>
            </a:r>
            <a:r>
              <a:rPr lang="en-US" altLang="en-US" dirty="0" smtClean="0">
                <a:latin typeface="Times New Roman" panose="02020603050405020304" pitchFamily="18" charset="0"/>
                <a:cs typeface="Times New Roman" panose="02020603050405020304" pitchFamily="18" charset="0"/>
              </a:rPr>
              <a:t> 6 </a:t>
            </a:r>
            <a:r>
              <a:rPr lang="en-US" altLang="en-US" dirty="0" err="1">
                <a:latin typeface="Times New Roman" panose="02020603050405020304" pitchFamily="18" charset="0"/>
                <a:cs typeface="Times New Roman" panose="02020603050405020304" pitchFamily="18" charset="0"/>
              </a:rPr>
              <a:t>tập</a:t>
            </a:r>
            <a:r>
              <a:rPr lang="en-US" altLang="en-US" dirty="0">
                <a:latin typeface="Times New Roman" panose="02020603050405020304" pitchFamily="18" charset="0"/>
                <a:cs typeface="Times New Roman" panose="02020603050405020304" pitchFamily="18" charset="0"/>
              </a:rPr>
              <a:t> 2;</a:t>
            </a:r>
            <a:endParaRPr lang="en-US" altLang="en-US" dirty="0">
              <a:latin typeface="Times New Roman" panose="02020603050405020304" pitchFamily="18" charset="0"/>
              <a:cs typeface="Times New Roman" panose="02020603050405020304" pitchFamily="18" charset="0"/>
            </a:endParaRPr>
          </a:p>
          <a:p>
            <a:pPr marL="0" indent="0" algn="just">
              <a:spcBef>
                <a:spcPts val="3200"/>
              </a:spcBef>
              <a:buNone/>
            </a:pPr>
            <a:r>
              <a:rPr lang="en-US" altLang="en-US" dirty="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Bước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đầu</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nắm</a:t>
            </a:r>
            <a:r>
              <a:rPr lang="en-US" altLang="en-US" dirty="0" smtClean="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được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những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kiến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thức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trọng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tâm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về</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văn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bản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tiếng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Việt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và</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tập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làm</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văn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của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chương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trình</a:t>
            </a:r>
            <a:r>
              <a:rPr lang="en-US" altLang="en-US" dirty="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a:p>
            <a:pPr marL="0" indent="0" algn="just">
              <a:spcBef>
                <a:spcPts val="3200"/>
              </a:spcBef>
              <a:buNone/>
            </a:pP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Biết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tiếp</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cận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những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kiến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thức</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mới</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một</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cách</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có</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hệ</a:t>
            </a:r>
            <a:r>
              <a:rPr lang="en-US" altLang="en-US" dirty="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thống</a:t>
            </a:r>
            <a:r>
              <a:rPr lang="en-US" altLang="en-US" dirty="0" smtClean="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899" y="200513"/>
            <a:ext cx="4162566" cy="2246769"/>
          </a:xfrm>
          <a:prstGeom prst="rect">
            <a:avLst/>
          </a:prstGeom>
          <a:noFill/>
        </p:spPr>
        <p:txBody>
          <a:bodyPr wrap="square" rtlCol="0">
            <a:spAutoFit/>
          </a:bodyPr>
          <a:lstStyle/>
          <a:p>
            <a:pPr algn="just"/>
            <a:r>
              <a:rPr lang="en-US" sz="2800" b="1" dirty="0" smtClean="0">
                <a:solidFill>
                  <a:srgbClr val="FF0000"/>
                </a:solidFill>
                <a:latin typeface="Times New Roman" panose="02020603050405020304" pitchFamily="18" charset="0"/>
                <a:cs typeface="Times New Roman" panose="02020603050405020304" pitchFamily="18" charset="0"/>
              </a:rPr>
              <a:t>II. PHẦN TIẾNG VIỆT</a:t>
            </a:r>
            <a:endParaRPr lang="en-US" sz="2800" dirty="0" smtClean="0">
              <a:latin typeface="Times New Roman" panose="02020603050405020304" pitchFamily="18" charset="0"/>
              <a:cs typeface="Times New Roman" panose="02020603050405020304" pitchFamily="18" charset="0"/>
            </a:endParaRPr>
          </a:p>
          <a:p>
            <a:r>
              <a:rPr lang="en-US" sz="2800" b="1" dirty="0" smtClean="0">
                <a:solidFill>
                  <a:srgbClr val="FF0000"/>
                </a:solidFill>
                <a:latin typeface="Times New Roman" panose="02020603050405020304" pitchFamily="18" charset="0"/>
                <a:cs typeface="Times New Roman" panose="02020603050405020304" pitchFamily="18" charset="0"/>
              </a:rPr>
              <a:t> 	1. </a:t>
            </a:r>
            <a:r>
              <a:rPr lang="en-US" sz="2800" b="1" dirty="0" err="1" smtClean="0">
                <a:solidFill>
                  <a:srgbClr val="FF0000"/>
                </a:solidFill>
                <a:latin typeface="Times New Roman" panose="02020603050405020304" pitchFamily="18" charset="0"/>
                <a:cs typeface="Times New Roman" panose="02020603050405020304" pitchFamily="18" charset="0"/>
              </a:rPr>
              <a:t>Ngữ</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pháp</a:t>
            </a:r>
            <a:endParaRPr lang="en-US" sz="2800" b="1" dirty="0" smtClean="0">
              <a:solidFill>
                <a:srgbClr val="FF0000"/>
              </a:solidFill>
              <a:latin typeface="Times New Roman" panose="02020603050405020304" pitchFamily="18" charset="0"/>
              <a:cs typeface="Times New Roman" panose="02020603050405020304" pitchFamily="18" charset="0"/>
            </a:endParaRPr>
          </a:p>
          <a:p>
            <a:endParaRPr lang="en-US" sz="2800" b="1" dirty="0" smtClean="0">
              <a:solidFill>
                <a:srgbClr val="FF0000"/>
              </a:solidFill>
              <a:latin typeface="Times New Roman" panose="02020603050405020304" pitchFamily="18" charset="0"/>
              <a:cs typeface="Times New Roman" panose="02020603050405020304" pitchFamily="18" charset="0"/>
            </a:endParaRPr>
          </a:p>
          <a:p>
            <a:endParaRPr lang="en-US" sz="2800" b="1" dirty="0" smtClean="0">
              <a:solidFill>
                <a:srgbClr val="FF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p:txBody>
      </p:sp>
      <p:sp>
        <p:nvSpPr>
          <p:cNvPr id="3" name="Rectangle 2"/>
          <p:cNvSpPr/>
          <p:nvPr/>
        </p:nvSpPr>
        <p:spPr>
          <a:xfrm>
            <a:off x="2133547" y="1232266"/>
            <a:ext cx="1738809"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1.1. </a:t>
            </a:r>
            <a:r>
              <a:rPr lang="en-US" sz="2400" b="1" dirty="0" err="1" smtClean="0">
                <a:solidFill>
                  <a:srgbClr val="C00000"/>
                </a:solidFill>
                <a:latin typeface="Times New Roman" panose="02020603050405020304" pitchFamily="18" charset="0"/>
                <a:cs typeface="Times New Roman" panose="02020603050405020304" pitchFamily="18" charset="0"/>
              </a:rPr>
              <a:t>Từ</a:t>
            </a:r>
            <a:r>
              <a:rPr lang="en-US" sz="2400" b="1" dirty="0" smtClean="0">
                <a:solidFill>
                  <a:srgbClr val="C00000"/>
                </a:solidFill>
                <a:latin typeface="Times New Roman" panose="02020603050405020304" pitchFamily="18" charset="0"/>
                <a:cs typeface="Times New Roman" panose="02020603050405020304" pitchFamily="18" charset="0"/>
              </a:rPr>
              <a:t> </a:t>
            </a:r>
            <a:r>
              <a:rPr lang="en-US" sz="2400" b="1" dirty="0" err="1" smtClean="0">
                <a:solidFill>
                  <a:srgbClr val="C00000"/>
                </a:solidFill>
                <a:latin typeface="Times New Roman" panose="02020603050405020304" pitchFamily="18" charset="0"/>
                <a:cs typeface="Times New Roman" panose="02020603050405020304" pitchFamily="18" charset="0"/>
              </a:rPr>
              <a:t>loại</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133547" y="1738102"/>
            <a:ext cx="3571216" cy="46037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1.2. </a:t>
            </a:r>
            <a:r>
              <a:rPr lang="en-US" sz="2400" b="1" dirty="0" err="1" smtClean="0">
                <a:solidFill>
                  <a:srgbClr val="C00000"/>
                </a:solidFill>
                <a:latin typeface="Times New Roman" panose="02020603050405020304" pitchFamily="18" charset="0"/>
                <a:cs typeface="Times New Roman" panose="02020603050405020304" pitchFamily="18" charset="0"/>
              </a:rPr>
              <a:t>Câu</a:t>
            </a:r>
            <a:r>
              <a:rPr lang="en-US" sz="2400" b="1" dirty="0" smtClean="0">
                <a:solidFill>
                  <a:srgbClr val="C00000"/>
                </a:solidFill>
                <a:latin typeface="Times New Roman" panose="02020603050405020304" pitchFamily="18" charset="0"/>
                <a:cs typeface="Times New Roman" panose="02020603050405020304" pitchFamily="18" charset="0"/>
              </a:rPr>
              <a:t>:</a:t>
            </a:r>
            <a:endParaRPr lang="en-US" sz="2400" dirty="0">
              <a:solidFill>
                <a:srgbClr val="0070C0"/>
              </a:solidFill>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a:off x="4053385" y="0"/>
            <a:ext cx="136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598849" y="2330856"/>
            <a:ext cx="4507928" cy="461665"/>
          </a:xfrm>
          <a:prstGeom prst="rect">
            <a:avLst/>
          </a:prstGeom>
        </p:spPr>
        <p:txBody>
          <a:bodyPr wrap="square">
            <a:spAutoFit/>
          </a:bodyPr>
          <a:lstStyle/>
          <a:p>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Các</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thành</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phần</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chính</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của</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câu</a:t>
            </a:r>
            <a:r>
              <a:rPr lang="en-US" sz="2400" b="1" dirty="0" smtClean="0">
                <a:solidFill>
                  <a:srgbClr val="180CB4"/>
                </a:solidFill>
                <a:latin typeface="Times New Roman" panose="02020603050405020304" pitchFamily="18" charset="0"/>
                <a:cs typeface="Times New Roman" panose="02020603050405020304" pitchFamily="18" charset="0"/>
              </a:rPr>
              <a:t> </a:t>
            </a:r>
            <a:endParaRPr lang="en-US" sz="2400" b="1" dirty="0">
              <a:solidFill>
                <a:srgbClr val="180CB4"/>
              </a:solidFill>
              <a:latin typeface="Times New Roman" panose="02020603050405020304" pitchFamily="18" charset="0"/>
              <a:cs typeface="Times New Roman" panose="02020603050405020304" pitchFamily="18" charset="0"/>
            </a:endParaRPr>
          </a:p>
        </p:txBody>
      </p:sp>
      <p:sp>
        <p:nvSpPr>
          <p:cNvPr id="10" name="Rectangle 9"/>
          <p:cNvSpPr/>
          <p:nvPr/>
        </p:nvSpPr>
        <p:spPr>
          <a:xfrm>
            <a:off x="3609340" y="3522980"/>
            <a:ext cx="5654040" cy="460375"/>
          </a:xfrm>
          <a:prstGeom prst="rect">
            <a:avLst/>
          </a:prstGeom>
        </p:spPr>
        <p:txBody>
          <a:bodyPr wrap="square">
            <a:spAutoFit/>
          </a:bodyPr>
          <a:lstStyle/>
          <a:p>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Chữa</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lỗi</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về</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chủ</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ngữ</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vị</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ngữ </a:t>
            </a:r>
            <a:endParaRPr lang="en-US" sz="2400" i="1" dirty="0" err="1" smtClean="0">
              <a:solidFill>
                <a:srgbClr val="FF0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3598545" y="2923540"/>
            <a:ext cx="5201285" cy="460375"/>
          </a:xfrm>
          <a:prstGeom prst="rect">
            <a:avLst/>
          </a:prstGeom>
        </p:spPr>
        <p:txBody>
          <a:bodyPr wrap="square">
            <a:spAutoFit/>
          </a:bodyPr>
          <a:lstStyle/>
          <a:p>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Câu</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trần</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thuật</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đơn </a:t>
            </a:r>
            <a:endParaRPr lang="en-US" sz="2400" i="1" dirty="0" err="1">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3643950" y="4121622"/>
            <a:ext cx="4080681" cy="460375"/>
          </a:xfrm>
          <a:prstGeom prst="rect">
            <a:avLst/>
          </a:prstGeom>
          <a:noFill/>
        </p:spPr>
        <p:txBody>
          <a:bodyPr wrap="square" rtlCol="0">
            <a:spAutoFit/>
          </a:bodyPr>
          <a:lstStyle/>
          <a:p>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Các</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dấu</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câu</a:t>
            </a:r>
            <a:endParaRPr lang="en-US" sz="2400" b="1" dirty="0">
              <a:solidFill>
                <a:srgbClr val="180CB4"/>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200513"/>
            <a:ext cx="4162566" cy="2246769"/>
          </a:xfrm>
          <a:prstGeom prst="rect">
            <a:avLst/>
          </a:prstGeom>
          <a:noFill/>
        </p:spPr>
        <p:txBody>
          <a:bodyPr wrap="square" rtlCol="0">
            <a:spAutoFit/>
          </a:bodyPr>
          <a:lstStyle/>
          <a:p>
            <a:pPr algn="just"/>
            <a:r>
              <a:rPr lang="en-US" sz="2800" b="1" dirty="0" smtClean="0">
                <a:solidFill>
                  <a:srgbClr val="FF0000"/>
                </a:solidFill>
                <a:latin typeface="Times New Roman" panose="02020603050405020304" pitchFamily="18" charset="0"/>
                <a:cs typeface="Times New Roman" panose="02020603050405020304" pitchFamily="18" charset="0"/>
              </a:rPr>
              <a:t>II. PHẦN TIẾNG VIỆT</a:t>
            </a:r>
            <a:endParaRPr lang="en-US" sz="2800" dirty="0" smtClean="0">
              <a:latin typeface="Times New Roman" panose="02020603050405020304" pitchFamily="18" charset="0"/>
              <a:cs typeface="Times New Roman" panose="02020603050405020304" pitchFamily="18" charset="0"/>
            </a:endParaRPr>
          </a:p>
          <a:p>
            <a:r>
              <a:rPr lang="en-US" sz="2800" b="1" dirty="0" smtClean="0">
                <a:solidFill>
                  <a:srgbClr val="FF0000"/>
                </a:solidFill>
                <a:latin typeface="Times New Roman" panose="02020603050405020304" pitchFamily="18" charset="0"/>
                <a:cs typeface="Times New Roman" panose="02020603050405020304" pitchFamily="18" charset="0"/>
              </a:rPr>
              <a:t> 1. </a:t>
            </a:r>
            <a:r>
              <a:rPr lang="en-US" sz="2800" b="1" dirty="0" err="1" smtClean="0">
                <a:solidFill>
                  <a:srgbClr val="FF0000"/>
                </a:solidFill>
                <a:latin typeface="Times New Roman" panose="02020603050405020304" pitchFamily="18" charset="0"/>
                <a:cs typeface="Times New Roman" panose="02020603050405020304" pitchFamily="18" charset="0"/>
              </a:rPr>
              <a:t>Ngữ</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pháp</a:t>
            </a:r>
            <a:endParaRPr lang="en-US" sz="2800" b="1" dirty="0" smtClean="0">
              <a:solidFill>
                <a:srgbClr val="FF0000"/>
              </a:solidFill>
              <a:latin typeface="Times New Roman" panose="02020603050405020304" pitchFamily="18" charset="0"/>
              <a:cs typeface="Times New Roman" panose="02020603050405020304" pitchFamily="18" charset="0"/>
            </a:endParaRPr>
          </a:p>
          <a:p>
            <a:endParaRPr lang="en-US" sz="2800" b="1" dirty="0" smtClean="0">
              <a:solidFill>
                <a:srgbClr val="FF0000"/>
              </a:solidFill>
              <a:latin typeface="Times New Roman" panose="02020603050405020304" pitchFamily="18" charset="0"/>
              <a:cs typeface="Times New Roman" panose="02020603050405020304" pitchFamily="18" charset="0"/>
            </a:endParaRPr>
          </a:p>
          <a:p>
            <a:endParaRPr lang="en-US" sz="2800" b="1" dirty="0" smtClean="0">
              <a:solidFill>
                <a:srgbClr val="FF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p:txBody>
      </p:sp>
      <p:sp>
        <p:nvSpPr>
          <p:cNvPr id="3" name="Rectangle 2"/>
          <p:cNvSpPr/>
          <p:nvPr/>
        </p:nvSpPr>
        <p:spPr>
          <a:xfrm>
            <a:off x="127326" y="1205642"/>
            <a:ext cx="1738809"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1.1. </a:t>
            </a:r>
            <a:r>
              <a:rPr lang="en-US" sz="2400" b="1" dirty="0" err="1" smtClean="0">
                <a:solidFill>
                  <a:srgbClr val="C00000"/>
                </a:solidFill>
                <a:latin typeface="Times New Roman" panose="02020603050405020304" pitchFamily="18" charset="0"/>
                <a:cs typeface="Times New Roman" panose="02020603050405020304" pitchFamily="18" charset="0"/>
              </a:rPr>
              <a:t>Từ</a:t>
            </a:r>
            <a:r>
              <a:rPr lang="en-US" sz="2400" b="1" dirty="0" smtClean="0">
                <a:solidFill>
                  <a:srgbClr val="C00000"/>
                </a:solidFill>
                <a:latin typeface="Times New Roman" panose="02020603050405020304" pitchFamily="18" charset="0"/>
                <a:cs typeface="Times New Roman" panose="02020603050405020304" pitchFamily="18" charset="0"/>
              </a:rPr>
              <a:t> </a:t>
            </a:r>
            <a:r>
              <a:rPr lang="en-US" sz="2400" b="1" dirty="0" err="1" smtClean="0">
                <a:solidFill>
                  <a:srgbClr val="C00000"/>
                </a:solidFill>
                <a:latin typeface="Times New Roman" panose="02020603050405020304" pitchFamily="18" charset="0"/>
                <a:cs typeface="Times New Roman" panose="02020603050405020304" pitchFamily="18" charset="0"/>
              </a:rPr>
              <a:t>loại</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27326" y="1721899"/>
            <a:ext cx="3571216" cy="46166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1.2. </a:t>
            </a:r>
            <a:r>
              <a:rPr lang="en-US" sz="2400" b="1" dirty="0" err="1" smtClean="0">
                <a:solidFill>
                  <a:srgbClr val="C00000"/>
                </a:solidFill>
                <a:latin typeface="Times New Roman" panose="02020603050405020304" pitchFamily="18" charset="0"/>
                <a:cs typeface="Times New Roman" panose="02020603050405020304" pitchFamily="18" charset="0"/>
              </a:rPr>
              <a:t>Câu</a:t>
            </a:r>
            <a:r>
              <a:rPr lang="en-US" sz="2400" b="1" dirty="0" smtClean="0">
                <a:solidFill>
                  <a:srgbClr val="C00000"/>
                </a:solidFill>
                <a:latin typeface="Times New Roman" panose="02020603050405020304" pitchFamily="18" charset="0"/>
                <a:cs typeface="Times New Roman" panose="02020603050405020304" pitchFamily="18" charset="0"/>
              </a:rPr>
              <a:t>: </a:t>
            </a:r>
            <a:endParaRPr lang="en-US" sz="2400" dirty="0">
              <a:solidFill>
                <a:srgbClr val="0070C0"/>
              </a:solidFill>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a:off x="4053385" y="0"/>
            <a:ext cx="136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72002" y="0"/>
            <a:ext cx="13648"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41493" y="2276264"/>
            <a:ext cx="4507928" cy="461665"/>
          </a:xfrm>
          <a:prstGeom prst="rect">
            <a:avLst/>
          </a:prstGeom>
        </p:spPr>
        <p:txBody>
          <a:bodyPr wrap="square">
            <a:spAutoFit/>
          </a:bodyPr>
          <a:lstStyle/>
          <a:p>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Các</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thành</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phần</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chính</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của</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câu</a:t>
            </a:r>
            <a:r>
              <a:rPr lang="en-US" sz="2400" b="1" dirty="0" smtClean="0">
                <a:solidFill>
                  <a:srgbClr val="180CB4"/>
                </a:solidFill>
                <a:latin typeface="Times New Roman" panose="02020603050405020304" pitchFamily="18" charset="0"/>
                <a:cs typeface="Times New Roman" panose="02020603050405020304" pitchFamily="18" charset="0"/>
              </a:rPr>
              <a:t> </a:t>
            </a:r>
            <a:endParaRPr lang="en-US" sz="2400" b="1" dirty="0">
              <a:solidFill>
                <a:srgbClr val="180CB4"/>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4783328" y="112018"/>
            <a:ext cx="6960361" cy="445135"/>
          </a:xfrm>
          <a:prstGeom prst="rect">
            <a:avLst/>
          </a:prstGeom>
        </p:spPr>
        <p:txBody>
          <a:bodyPr wrap="square">
            <a:spAutoFit/>
          </a:bodyPr>
          <a:lstStyle/>
          <a:p>
            <a:r>
              <a:rPr lang="en-US" sz="2300" b="1" dirty="0" smtClean="0">
                <a:solidFill>
                  <a:srgbClr val="180CB4"/>
                </a:solidFill>
                <a:latin typeface="Times New Roman" panose="02020603050405020304" pitchFamily="18" charset="0"/>
                <a:cs typeface="Times New Roman" panose="02020603050405020304" pitchFamily="18" charset="0"/>
              </a:rPr>
              <a:t>1.2.1. </a:t>
            </a:r>
            <a:r>
              <a:rPr lang="en-US" sz="2300" b="1" dirty="0" err="1" smtClean="0">
                <a:solidFill>
                  <a:srgbClr val="180CB4"/>
                </a:solidFill>
                <a:latin typeface="Times New Roman" panose="02020603050405020304" pitchFamily="18" charset="0"/>
                <a:cs typeface="Times New Roman" panose="02020603050405020304" pitchFamily="18" charset="0"/>
              </a:rPr>
              <a:t>Các</a:t>
            </a:r>
            <a:r>
              <a:rPr lang="en-US" sz="2300" b="1" dirty="0" smtClean="0">
                <a:solidFill>
                  <a:srgbClr val="180CB4"/>
                </a:solidFill>
                <a:latin typeface="Times New Roman" panose="02020603050405020304" pitchFamily="18" charset="0"/>
                <a:cs typeface="Times New Roman" panose="02020603050405020304" pitchFamily="18" charset="0"/>
              </a:rPr>
              <a:t> </a:t>
            </a:r>
            <a:r>
              <a:rPr lang="en-US" sz="2300" b="1" dirty="0" err="1" smtClean="0">
                <a:solidFill>
                  <a:srgbClr val="180CB4"/>
                </a:solidFill>
                <a:latin typeface="Times New Roman" panose="02020603050405020304" pitchFamily="18" charset="0"/>
                <a:cs typeface="Times New Roman" panose="02020603050405020304" pitchFamily="18" charset="0"/>
              </a:rPr>
              <a:t>thành</a:t>
            </a:r>
            <a:r>
              <a:rPr lang="en-US" sz="2300" b="1" dirty="0" smtClean="0">
                <a:solidFill>
                  <a:srgbClr val="180CB4"/>
                </a:solidFill>
                <a:latin typeface="Times New Roman" panose="02020603050405020304" pitchFamily="18" charset="0"/>
                <a:cs typeface="Times New Roman" panose="02020603050405020304" pitchFamily="18" charset="0"/>
              </a:rPr>
              <a:t> </a:t>
            </a:r>
            <a:r>
              <a:rPr lang="en-US" sz="2300" b="1" dirty="0" err="1">
                <a:solidFill>
                  <a:srgbClr val="180CB4"/>
                </a:solidFill>
                <a:latin typeface="Times New Roman" panose="02020603050405020304" pitchFamily="18" charset="0"/>
                <a:cs typeface="Times New Roman" panose="02020603050405020304" pitchFamily="18" charset="0"/>
              </a:rPr>
              <a:t>phần</a:t>
            </a:r>
            <a:r>
              <a:rPr lang="en-US" sz="2300" b="1" dirty="0">
                <a:solidFill>
                  <a:srgbClr val="180CB4"/>
                </a:solidFill>
                <a:latin typeface="Times New Roman" panose="02020603050405020304" pitchFamily="18" charset="0"/>
                <a:cs typeface="Times New Roman" panose="02020603050405020304" pitchFamily="18" charset="0"/>
              </a:rPr>
              <a:t> </a:t>
            </a:r>
            <a:r>
              <a:rPr lang="en-US" sz="2300" b="1" dirty="0" err="1">
                <a:solidFill>
                  <a:srgbClr val="180CB4"/>
                </a:solidFill>
                <a:latin typeface="Times New Roman" panose="02020603050405020304" pitchFamily="18" charset="0"/>
                <a:cs typeface="Times New Roman" panose="02020603050405020304" pitchFamily="18" charset="0"/>
              </a:rPr>
              <a:t>chính</a:t>
            </a:r>
            <a:r>
              <a:rPr lang="en-US" sz="2300" b="1" dirty="0">
                <a:solidFill>
                  <a:srgbClr val="180CB4"/>
                </a:solidFill>
                <a:latin typeface="Times New Roman" panose="02020603050405020304" pitchFamily="18" charset="0"/>
                <a:cs typeface="Times New Roman" panose="02020603050405020304" pitchFamily="18" charset="0"/>
              </a:rPr>
              <a:t> </a:t>
            </a:r>
            <a:r>
              <a:rPr lang="en-US" sz="2300" b="1" dirty="0" err="1">
                <a:solidFill>
                  <a:srgbClr val="180CB4"/>
                </a:solidFill>
                <a:latin typeface="Times New Roman" panose="02020603050405020304" pitchFamily="18" charset="0"/>
                <a:cs typeface="Times New Roman" panose="02020603050405020304" pitchFamily="18" charset="0"/>
              </a:rPr>
              <a:t>của</a:t>
            </a:r>
            <a:r>
              <a:rPr lang="en-US" sz="2300" b="1" dirty="0">
                <a:solidFill>
                  <a:srgbClr val="180CB4"/>
                </a:solidFill>
                <a:latin typeface="Times New Roman" panose="02020603050405020304" pitchFamily="18" charset="0"/>
                <a:cs typeface="Times New Roman" panose="02020603050405020304" pitchFamily="18" charset="0"/>
              </a:rPr>
              <a:t> </a:t>
            </a:r>
            <a:r>
              <a:rPr lang="en-US" sz="2300" b="1" dirty="0" err="1">
                <a:solidFill>
                  <a:srgbClr val="180CB4"/>
                </a:solidFill>
                <a:latin typeface="Times New Roman" panose="02020603050405020304" pitchFamily="18" charset="0"/>
                <a:cs typeface="Times New Roman" panose="02020603050405020304" pitchFamily="18" charset="0"/>
              </a:rPr>
              <a:t>câu</a:t>
            </a:r>
            <a:r>
              <a:rPr lang="en-US" sz="2300" b="1" dirty="0">
                <a:solidFill>
                  <a:srgbClr val="180CB4"/>
                </a:solidFill>
                <a:latin typeface="Times New Roman" panose="02020603050405020304" pitchFamily="18" charset="0"/>
                <a:cs typeface="Times New Roman" panose="02020603050405020304" pitchFamily="18" charset="0"/>
              </a:rPr>
              <a:t>: </a:t>
            </a:r>
            <a:r>
              <a:rPr lang="en-US" sz="2300" b="1" dirty="0">
                <a:solidFill>
                  <a:srgbClr val="FF0000"/>
                </a:solidFill>
                <a:latin typeface="Times New Roman" panose="02020603050405020304" pitchFamily="18" charset="0"/>
                <a:cs typeface="Times New Roman" panose="02020603050405020304" pitchFamily="18" charset="0"/>
              </a:rPr>
              <a:t>CN, VN </a:t>
            </a:r>
            <a:endParaRPr lang="en-US" sz="2300" i="1" dirty="0">
              <a:solidFill>
                <a:srgbClr val="FF000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5173347" y="633332"/>
            <a:ext cx="1774203" cy="461665"/>
          </a:xfrm>
          <a:prstGeom prst="rect">
            <a:avLst/>
          </a:prstGeom>
          <a:noFill/>
        </p:spPr>
        <p:txBody>
          <a:bodyPr wrap="square" rtlCol="0">
            <a:spAutoFit/>
          </a:bodyPr>
          <a:lstStyle/>
          <a:p>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Cần</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chú</a:t>
            </a:r>
            <a:r>
              <a:rPr lang="en-US" sz="2300" b="1" dirty="0" smtClean="0">
                <a:solidFill>
                  <a:srgbClr val="FF0000"/>
                </a:solidFill>
                <a:latin typeface="Times New Roman" panose="02020603050405020304" pitchFamily="18" charset="0"/>
                <a:cs typeface="Times New Roman" panose="02020603050405020304" pitchFamily="18" charset="0"/>
              </a:rPr>
              <a:t> ý:</a:t>
            </a:r>
            <a:endParaRPr lang="en-US" sz="2300" b="1" dirty="0">
              <a:solidFill>
                <a:srgbClr val="FF000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4585650" y="1267197"/>
            <a:ext cx="7606350" cy="798830"/>
          </a:xfrm>
          <a:prstGeom prst="rect">
            <a:avLst/>
          </a:prstGeom>
        </p:spPr>
        <p:txBody>
          <a:bodyPr wrap="square">
            <a:spAutoFit/>
          </a:bodyPr>
          <a:lstStyle/>
          <a:p>
            <a:pPr algn="just"/>
            <a:r>
              <a:rPr lang="en-US" sz="2300" i="1" dirty="0" err="1" smtClean="0">
                <a:solidFill>
                  <a:srgbClr val="FF0000"/>
                </a:solidFill>
                <a:latin typeface="Times New Roman" panose="02020603050405020304" pitchFamily="18" charset="0"/>
                <a:cs typeface="Times New Roman" panose="02020603050405020304" pitchFamily="18" charset="0"/>
              </a:rPr>
              <a:t>Cần</a:t>
            </a:r>
            <a:r>
              <a:rPr lang="en-US" sz="2300" i="1" dirty="0" smtClean="0">
                <a:solidFill>
                  <a:srgbClr val="FF0000"/>
                </a:solidFill>
                <a:latin typeface="Times New Roman" panose="02020603050405020304" pitchFamily="18" charset="0"/>
                <a:cs typeface="Times New Roman" panose="02020603050405020304" pitchFamily="18" charset="0"/>
              </a:rPr>
              <a:t> </a:t>
            </a:r>
            <a:r>
              <a:rPr lang="en-US" sz="2300" i="1" dirty="0" err="1">
                <a:solidFill>
                  <a:srgbClr val="FF0000"/>
                </a:solidFill>
                <a:latin typeface="Times New Roman" panose="02020603050405020304" pitchFamily="18" charset="0"/>
                <a:cs typeface="Times New Roman" panose="02020603050405020304" pitchFamily="18" charset="0"/>
              </a:rPr>
              <a:t>phân</a:t>
            </a:r>
            <a:r>
              <a:rPr lang="en-US" sz="2300" i="1" dirty="0">
                <a:solidFill>
                  <a:srgbClr val="FF0000"/>
                </a:solidFill>
                <a:latin typeface="Times New Roman" panose="02020603050405020304" pitchFamily="18" charset="0"/>
                <a:cs typeface="Times New Roman" panose="02020603050405020304" pitchFamily="18" charset="0"/>
              </a:rPr>
              <a:t> </a:t>
            </a:r>
            <a:r>
              <a:rPr lang="en-US" sz="2300" i="1" dirty="0" err="1">
                <a:solidFill>
                  <a:srgbClr val="FF0000"/>
                </a:solidFill>
                <a:latin typeface="Times New Roman" panose="02020603050405020304" pitchFamily="18" charset="0"/>
                <a:cs typeface="Times New Roman" panose="02020603050405020304" pitchFamily="18" charset="0"/>
              </a:rPr>
              <a:t>biệt</a:t>
            </a:r>
            <a:r>
              <a:rPr lang="en-US" sz="2300" i="1" dirty="0">
                <a:solidFill>
                  <a:srgbClr val="FF0000"/>
                </a:solidFill>
                <a:latin typeface="Times New Roman" panose="02020603050405020304" pitchFamily="18" charset="0"/>
                <a:cs typeface="Times New Roman" panose="02020603050405020304" pitchFamily="18" charset="0"/>
              </a:rPr>
              <a:t> </a:t>
            </a:r>
            <a:r>
              <a:rPr lang="en-US" sz="2300" i="1" dirty="0" err="1">
                <a:solidFill>
                  <a:srgbClr val="FF0000"/>
                </a:solidFill>
                <a:latin typeface="Times New Roman" panose="02020603050405020304" pitchFamily="18" charset="0"/>
                <a:cs typeface="Times New Roman" panose="02020603050405020304" pitchFamily="18" charset="0"/>
              </a:rPr>
              <a:t>thành</a:t>
            </a:r>
            <a:r>
              <a:rPr lang="en-US" sz="2300" i="1" dirty="0">
                <a:solidFill>
                  <a:srgbClr val="FF0000"/>
                </a:solidFill>
                <a:latin typeface="Times New Roman" panose="02020603050405020304" pitchFamily="18" charset="0"/>
                <a:cs typeface="Times New Roman" panose="02020603050405020304" pitchFamily="18" charset="0"/>
              </a:rPr>
              <a:t> </a:t>
            </a:r>
            <a:r>
              <a:rPr lang="en-US" sz="2300" i="1" dirty="0" err="1">
                <a:solidFill>
                  <a:srgbClr val="FF0000"/>
                </a:solidFill>
                <a:latin typeface="Times New Roman" panose="02020603050405020304" pitchFamily="18" charset="0"/>
                <a:cs typeface="Times New Roman" panose="02020603050405020304" pitchFamily="18" charset="0"/>
              </a:rPr>
              <a:t>phần</a:t>
            </a:r>
            <a:r>
              <a:rPr lang="en-US" sz="2300" i="1" dirty="0">
                <a:solidFill>
                  <a:srgbClr val="FF0000"/>
                </a:solidFill>
                <a:latin typeface="Times New Roman" panose="02020603050405020304" pitchFamily="18" charset="0"/>
                <a:cs typeface="Times New Roman" panose="02020603050405020304" pitchFamily="18" charset="0"/>
              </a:rPr>
              <a:t> </a:t>
            </a:r>
            <a:r>
              <a:rPr lang="en-US" sz="2300" i="1" dirty="0" err="1">
                <a:solidFill>
                  <a:srgbClr val="FF0000"/>
                </a:solidFill>
                <a:latin typeface="Times New Roman" panose="02020603050405020304" pitchFamily="18" charset="0"/>
                <a:cs typeface="Times New Roman" panose="02020603050405020304" pitchFamily="18" charset="0"/>
              </a:rPr>
              <a:t>chính</a:t>
            </a:r>
            <a:r>
              <a:rPr lang="en-US" sz="2300" i="1" dirty="0">
                <a:solidFill>
                  <a:srgbClr val="FF0000"/>
                </a:solidFill>
                <a:latin typeface="Times New Roman" panose="02020603050405020304" pitchFamily="18" charset="0"/>
                <a:cs typeface="Times New Roman" panose="02020603050405020304" pitchFamily="18" charset="0"/>
              </a:rPr>
              <a:t> CN – VN </a:t>
            </a:r>
            <a:r>
              <a:rPr lang="en-US" sz="2300" i="1" dirty="0" err="1">
                <a:solidFill>
                  <a:srgbClr val="FF0000"/>
                </a:solidFill>
                <a:latin typeface="Times New Roman" panose="02020603050405020304" pitchFamily="18" charset="0"/>
                <a:cs typeface="Times New Roman" panose="02020603050405020304" pitchFamily="18" charset="0"/>
              </a:rPr>
              <a:t>với</a:t>
            </a:r>
            <a:r>
              <a:rPr lang="en-US" sz="2300" i="1" dirty="0">
                <a:solidFill>
                  <a:srgbClr val="FF0000"/>
                </a:solidFill>
                <a:latin typeface="Times New Roman" panose="02020603050405020304" pitchFamily="18" charset="0"/>
                <a:cs typeface="Times New Roman" panose="02020603050405020304" pitchFamily="18" charset="0"/>
              </a:rPr>
              <a:t> </a:t>
            </a:r>
            <a:r>
              <a:rPr lang="en-US" sz="2300" i="1" dirty="0" err="1">
                <a:solidFill>
                  <a:srgbClr val="FF0000"/>
                </a:solidFill>
                <a:latin typeface="Times New Roman" panose="02020603050405020304" pitchFamily="18" charset="0"/>
                <a:cs typeface="Times New Roman" panose="02020603050405020304" pitchFamily="18" charset="0"/>
              </a:rPr>
              <a:t>thành</a:t>
            </a:r>
            <a:r>
              <a:rPr lang="en-US" sz="2300" i="1" dirty="0">
                <a:solidFill>
                  <a:srgbClr val="FF0000"/>
                </a:solidFill>
                <a:latin typeface="Times New Roman" panose="02020603050405020304" pitchFamily="18" charset="0"/>
                <a:cs typeface="Times New Roman" panose="02020603050405020304" pitchFamily="18" charset="0"/>
              </a:rPr>
              <a:t> </a:t>
            </a:r>
            <a:r>
              <a:rPr lang="en-US" sz="2300" i="1" dirty="0" err="1">
                <a:solidFill>
                  <a:srgbClr val="FF0000"/>
                </a:solidFill>
                <a:latin typeface="Times New Roman" panose="02020603050405020304" pitchFamily="18" charset="0"/>
                <a:cs typeface="Times New Roman" panose="02020603050405020304" pitchFamily="18" charset="0"/>
              </a:rPr>
              <a:t>phần</a:t>
            </a:r>
            <a:r>
              <a:rPr lang="en-US" sz="2300" i="1" dirty="0">
                <a:solidFill>
                  <a:srgbClr val="FF0000"/>
                </a:solidFill>
                <a:latin typeface="Times New Roman" panose="02020603050405020304" pitchFamily="18" charset="0"/>
                <a:cs typeface="Times New Roman" panose="02020603050405020304" pitchFamily="18" charset="0"/>
              </a:rPr>
              <a:t> </a:t>
            </a:r>
            <a:r>
              <a:rPr lang="en-US" sz="2300" i="1" dirty="0" err="1">
                <a:solidFill>
                  <a:srgbClr val="FF0000"/>
                </a:solidFill>
                <a:latin typeface="Times New Roman" panose="02020603050405020304" pitchFamily="18" charset="0"/>
                <a:cs typeface="Times New Roman" panose="02020603050405020304" pitchFamily="18" charset="0"/>
              </a:rPr>
              <a:t>phụ</a:t>
            </a:r>
            <a:r>
              <a:rPr lang="en-US" sz="2300" i="1" dirty="0">
                <a:solidFill>
                  <a:srgbClr val="FF0000"/>
                </a:solidFill>
                <a:latin typeface="Times New Roman" panose="02020603050405020304" pitchFamily="18" charset="0"/>
                <a:cs typeface="Times New Roman" panose="02020603050405020304" pitchFamily="18" charset="0"/>
              </a:rPr>
              <a:t> </a:t>
            </a:r>
            <a:r>
              <a:rPr lang="en-US" sz="2300" i="1" dirty="0" err="1">
                <a:solidFill>
                  <a:srgbClr val="FF0000"/>
                </a:solidFill>
                <a:latin typeface="Times New Roman" panose="02020603050405020304" pitchFamily="18" charset="0"/>
                <a:cs typeface="Times New Roman" panose="02020603050405020304" pitchFamily="18" charset="0"/>
              </a:rPr>
              <a:t>trạng</a:t>
            </a:r>
            <a:r>
              <a:rPr lang="en-US" sz="2300" i="1" dirty="0">
                <a:solidFill>
                  <a:srgbClr val="FF0000"/>
                </a:solidFill>
                <a:latin typeface="Times New Roman" panose="02020603050405020304" pitchFamily="18" charset="0"/>
                <a:cs typeface="Times New Roman" panose="02020603050405020304" pitchFamily="18" charset="0"/>
              </a:rPr>
              <a:t> </a:t>
            </a:r>
            <a:r>
              <a:rPr lang="en-US" sz="2300" i="1" dirty="0" err="1">
                <a:solidFill>
                  <a:srgbClr val="FF0000"/>
                </a:solidFill>
                <a:latin typeface="Times New Roman" panose="02020603050405020304" pitchFamily="18" charset="0"/>
                <a:cs typeface="Times New Roman" panose="02020603050405020304" pitchFamily="18" charset="0"/>
              </a:rPr>
              <a:t>ngữ</a:t>
            </a:r>
            <a:r>
              <a:rPr lang="en-US" sz="2300" i="1" dirty="0">
                <a:solidFill>
                  <a:srgbClr val="FF0000"/>
                </a:solidFill>
                <a:latin typeface="Times New Roman" panose="02020603050405020304" pitchFamily="18" charset="0"/>
                <a:cs typeface="Times New Roman" panose="02020603050405020304" pitchFamily="18" charset="0"/>
              </a:rPr>
              <a:t> </a:t>
            </a:r>
            <a:r>
              <a:rPr lang="en-US" sz="2300" i="1" dirty="0" err="1">
                <a:solidFill>
                  <a:srgbClr val="FF0000"/>
                </a:solidFill>
                <a:latin typeface="Times New Roman" panose="02020603050405020304" pitchFamily="18" charset="0"/>
                <a:cs typeface="Times New Roman" panose="02020603050405020304" pitchFamily="18" charset="0"/>
              </a:rPr>
              <a:t>trong</a:t>
            </a:r>
            <a:r>
              <a:rPr lang="en-US" sz="2300" i="1" dirty="0">
                <a:solidFill>
                  <a:srgbClr val="FF0000"/>
                </a:solidFill>
                <a:latin typeface="Times New Roman" panose="02020603050405020304" pitchFamily="18" charset="0"/>
                <a:cs typeface="Times New Roman" panose="02020603050405020304" pitchFamily="18" charset="0"/>
              </a:rPr>
              <a:t> </a:t>
            </a:r>
            <a:r>
              <a:rPr lang="en-US" sz="2300" i="1" dirty="0" err="1">
                <a:solidFill>
                  <a:srgbClr val="FF0000"/>
                </a:solidFill>
                <a:latin typeface="Times New Roman" panose="02020603050405020304" pitchFamily="18" charset="0"/>
                <a:cs typeface="Times New Roman" panose="02020603050405020304" pitchFamily="18" charset="0"/>
              </a:rPr>
              <a:t>câu</a:t>
            </a:r>
            <a:r>
              <a:rPr lang="en-US" sz="2300" i="1" dirty="0">
                <a:solidFill>
                  <a:srgbClr val="FF0000"/>
                </a:solidFill>
                <a:latin typeface="Times New Roman" panose="02020603050405020304" pitchFamily="18" charset="0"/>
                <a:cs typeface="Times New Roman" panose="02020603050405020304" pitchFamily="18" charset="0"/>
              </a:rPr>
              <a:t>.</a:t>
            </a:r>
            <a:endParaRPr lang="en-US" sz="2300" i="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572000" y="3371190"/>
            <a:ext cx="7619997" cy="446276"/>
          </a:xfrm>
          <a:prstGeom prst="rect">
            <a:avLst/>
          </a:prstGeom>
          <a:noFill/>
        </p:spPr>
        <p:txBody>
          <a:bodyPr wrap="square" rtlCol="0">
            <a:spAutoFit/>
          </a:bodyPr>
          <a:lstStyle/>
          <a:p>
            <a:r>
              <a:rPr lang="en-US" sz="2300" b="1" dirty="0" smtClean="0">
                <a:solidFill>
                  <a:srgbClr val="FF0000"/>
                </a:solidFill>
                <a:latin typeface="Times New Roman" panose="02020603050405020304" pitchFamily="18" charset="0"/>
                <a:cs typeface="Times New Roman" panose="02020603050405020304" pitchFamily="18" charset="0"/>
              </a:rPr>
              <a:t>- TP </a:t>
            </a:r>
            <a:r>
              <a:rPr lang="en-US" sz="2300" b="1" dirty="0" err="1" smtClean="0">
                <a:solidFill>
                  <a:srgbClr val="FF0000"/>
                </a:solidFill>
                <a:latin typeface="Times New Roman" panose="02020603050405020304" pitchFamily="18" charset="0"/>
                <a:cs typeface="Times New Roman" panose="02020603050405020304" pitchFamily="18" charset="0"/>
              </a:rPr>
              <a:t>phụ</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thành</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phần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không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bắt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buộc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có</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mặt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trong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câu</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
        <p:nvSpPr>
          <p:cNvPr id="26" name="TextBox 25"/>
          <p:cNvSpPr txBox="1"/>
          <p:nvPr/>
        </p:nvSpPr>
        <p:spPr>
          <a:xfrm>
            <a:off x="4585650" y="2325846"/>
            <a:ext cx="7619997" cy="800219"/>
          </a:xfrm>
          <a:prstGeom prst="rect">
            <a:avLst/>
          </a:prstGeom>
          <a:noFill/>
        </p:spPr>
        <p:txBody>
          <a:bodyPr wrap="square" rtlCol="0">
            <a:spAutoFit/>
          </a:bodyPr>
          <a:lstStyle/>
          <a:p>
            <a:r>
              <a:rPr lang="en-US" sz="2300" b="1" dirty="0" smtClean="0">
                <a:solidFill>
                  <a:srgbClr val="FF0000"/>
                </a:solidFill>
                <a:latin typeface="Times New Roman" panose="02020603050405020304" pitchFamily="18" charset="0"/>
                <a:cs typeface="Times New Roman" panose="02020603050405020304" pitchFamily="18" charset="0"/>
              </a:rPr>
              <a:t>- TP </a:t>
            </a:r>
            <a:r>
              <a:rPr lang="en-US" sz="2300" b="1" dirty="0" err="1" smtClean="0">
                <a:solidFill>
                  <a:srgbClr val="FF0000"/>
                </a:solidFill>
                <a:latin typeface="Times New Roman" panose="02020603050405020304" pitchFamily="18" charset="0"/>
                <a:cs typeface="Times New Roman" panose="02020603050405020304" pitchFamily="18" charset="0"/>
              </a:rPr>
              <a:t>chính</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của</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câu</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những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thành</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phần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bắt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buộc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phải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có</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mặt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câu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có</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cấu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tạo</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hoàn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chỉnh</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diễn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đạt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được</a:t>
            </a:r>
            <a:r>
              <a:rPr lang="en-US" sz="2300" dirty="0" smtClean="0">
                <a:latin typeface="Times New Roman" panose="02020603050405020304" pitchFamily="18" charset="0"/>
                <a:cs typeface="Times New Roman" panose="02020603050405020304" pitchFamily="18" charset="0"/>
              </a:rPr>
              <a:t> ý </a:t>
            </a:r>
            <a:r>
              <a:rPr lang="en-US" sz="2300" dirty="0" err="1" smtClean="0">
                <a:latin typeface="Times New Roman" panose="02020603050405020304" pitchFamily="18" charset="0"/>
                <a:cs typeface="Times New Roman" panose="02020603050405020304" pitchFamily="18" charset="0"/>
              </a:rPr>
              <a:t>trọn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vẹn</a:t>
            </a:r>
            <a:r>
              <a:rPr lang="en-US" sz="2300" dirty="0" smtClean="0">
                <a:latin typeface="Times New Roman" panose="02020603050405020304" pitchFamily="18" charset="0"/>
                <a:cs typeface="Times New Roman" panose="02020603050405020304" pitchFamily="18" charset="0"/>
              </a:rPr>
              <a:t>. </a:t>
            </a:r>
            <a:endParaRPr lang="en-US" sz="23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4572002" y="4315472"/>
            <a:ext cx="7606350" cy="400110"/>
          </a:xfrm>
          <a:prstGeom prst="rect">
            <a:avLst/>
          </a:prstGeom>
          <a:noFill/>
        </p:spPr>
        <p:txBody>
          <a:bodyPr wrap="square" rtlCol="0">
            <a:spAutoFit/>
          </a:bodyPr>
          <a:lstStyle/>
          <a:p>
            <a:r>
              <a:rPr lang="en-US" sz="2000" b="1" dirty="0" smtClean="0">
                <a:solidFill>
                  <a:srgbClr val="FF0000"/>
                </a:solidFill>
                <a:latin typeface="Times New Roman" panose="02020603050405020304" pitchFamily="18" charset="0"/>
                <a:cs typeface="Times New Roman" panose="02020603050405020304" pitchFamily="18" charset="0"/>
              </a:rPr>
              <a:t>VD: </a:t>
            </a:r>
            <a:r>
              <a:rPr lang="en-US" sz="2000" dirty="0" err="1" smtClean="0">
                <a:latin typeface="Times New Roman" panose="02020603050405020304" pitchFamily="18" charset="0"/>
                <a:cs typeface="Times New Roman" panose="02020603050405020304" pitchFamily="18" charset="0"/>
              </a:rPr>
              <a:t>Chẳng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bao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lâu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tôi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đã</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trở</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thành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một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chú</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dế</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thanh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niên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cường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tráng</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5185918" y="4711128"/>
            <a:ext cx="1405729" cy="460336"/>
            <a:chOff x="5231638" y="4241090"/>
            <a:chExt cx="1405729" cy="460336"/>
          </a:xfrm>
        </p:grpSpPr>
        <p:cxnSp>
          <p:nvCxnSpPr>
            <p:cNvPr id="17" name="Straight Connector 16"/>
            <p:cNvCxnSpPr/>
            <p:nvPr/>
          </p:nvCxnSpPr>
          <p:spPr>
            <a:xfrm>
              <a:off x="5231638" y="4241090"/>
              <a:ext cx="1405729" cy="451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450002" y="4255150"/>
              <a:ext cx="761926" cy="446276"/>
            </a:xfrm>
            <a:prstGeom prst="rect">
              <a:avLst/>
            </a:prstGeom>
            <a:noFill/>
          </p:spPr>
          <p:txBody>
            <a:bodyPr wrap="square" rtlCol="0">
              <a:spAutoFit/>
            </a:bodyPr>
            <a:lstStyle/>
            <a:p>
              <a:r>
                <a:rPr lang="en-US" sz="2300" b="1" dirty="0" err="1" smtClean="0">
                  <a:solidFill>
                    <a:srgbClr val="00B050"/>
                  </a:solidFill>
                  <a:latin typeface="Times New Roman" panose="02020603050405020304" pitchFamily="18" charset="0"/>
                  <a:cs typeface="Times New Roman" panose="02020603050405020304" pitchFamily="18" charset="0"/>
                </a:rPr>
                <a:t>Tr.N</a:t>
              </a:r>
              <a:endParaRPr lang="en-US" sz="2300" b="1" dirty="0">
                <a:solidFill>
                  <a:srgbClr val="00B050"/>
                </a:solidFill>
                <a:latin typeface="Times New Roman" panose="02020603050405020304" pitchFamily="18" charset="0"/>
                <a:cs typeface="Times New Roman" panose="02020603050405020304" pitchFamily="18" charset="0"/>
              </a:endParaRPr>
            </a:p>
          </p:txBody>
        </p:sp>
      </p:grpSp>
      <p:grpSp>
        <p:nvGrpSpPr>
          <p:cNvPr id="19" name="Group 18"/>
          <p:cNvGrpSpPr/>
          <p:nvPr/>
        </p:nvGrpSpPr>
        <p:grpSpPr>
          <a:xfrm>
            <a:off x="6637367" y="4387605"/>
            <a:ext cx="5304424" cy="815600"/>
            <a:chOff x="6637367" y="3913122"/>
            <a:chExt cx="5304424" cy="815600"/>
          </a:xfrm>
        </p:grpSpPr>
        <p:cxnSp>
          <p:nvCxnSpPr>
            <p:cNvPr id="20" name="Straight Connector 19"/>
            <p:cNvCxnSpPr/>
            <p:nvPr/>
          </p:nvCxnSpPr>
          <p:spPr>
            <a:xfrm>
              <a:off x="6782097" y="4227442"/>
              <a:ext cx="27295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221870" y="4227442"/>
              <a:ext cx="471992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7109644" y="3913122"/>
              <a:ext cx="0" cy="341194"/>
            </a:xfrm>
            <a:prstGeom prst="line">
              <a:avLst/>
            </a:prstGeom>
            <a:ln w="7620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637367" y="4282446"/>
              <a:ext cx="761926" cy="446276"/>
            </a:xfrm>
            <a:prstGeom prst="rect">
              <a:avLst/>
            </a:prstGeom>
            <a:noFill/>
          </p:spPr>
          <p:txBody>
            <a:bodyPr wrap="square" rtlCol="0">
              <a:spAutoFit/>
            </a:bodyPr>
            <a:lstStyle/>
            <a:p>
              <a:r>
                <a:rPr lang="en-US" sz="2300" b="1" dirty="0">
                  <a:solidFill>
                    <a:srgbClr val="00B050"/>
                  </a:solidFill>
                  <a:latin typeface="Times New Roman" panose="02020603050405020304" pitchFamily="18" charset="0"/>
                  <a:cs typeface="Times New Roman" panose="02020603050405020304" pitchFamily="18" charset="0"/>
                </a:rPr>
                <a:t>C</a:t>
              </a:r>
              <a:r>
                <a:rPr lang="en-US" sz="2300" b="1" dirty="0" smtClean="0">
                  <a:solidFill>
                    <a:srgbClr val="00B050"/>
                  </a:solidFill>
                  <a:latin typeface="Times New Roman" panose="02020603050405020304" pitchFamily="18" charset="0"/>
                  <a:cs typeface="Times New Roman" panose="02020603050405020304" pitchFamily="18" charset="0"/>
                </a:rPr>
                <a:t>N</a:t>
              </a:r>
              <a:endParaRPr lang="en-US" sz="2300" b="1" dirty="0">
                <a:solidFill>
                  <a:srgbClr val="00B050"/>
                </a:solidFill>
                <a:latin typeface="Times New Roman" panose="02020603050405020304" pitchFamily="18" charset="0"/>
                <a:cs typeface="Times New Roman" panose="02020603050405020304" pitchFamily="18" charset="0"/>
              </a:endParaRPr>
            </a:p>
          </p:txBody>
        </p:sp>
        <p:sp>
          <p:nvSpPr>
            <p:cNvPr id="24" name="TextBox 23"/>
            <p:cNvSpPr txBox="1"/>
            <p:nvPr/>
          </p:nvSpPr>
          <p:spPr>
            <a:xfrm>
              <a:off x="8535196" y="4253138"/>
              <a:ext cx="761926" cy="446276"/>
            </a:xfrm>
            <a:prstGeom prst="rect">
              <a:avLst/>
            </a:prstGeom>
            <a:noFill/>
          </p:spPr>
          <p:txBody>
            <a:bodyPr wrap="square" rtlCol="0">
              <a:spAutoFit/>
            </a:bodyPr>
            <a:lstStyle/>
            <a:p>
              <a:r>
                <a:rPr lang="en-US" sz="2300" b="1" dirty="0">
                  <a:solidFill>
                    <a:srgbClr val="00B050"/>
                  </a:solidFill>
                  <a:latin typeface="Times New Roman" panose="02020603050405020304" pitchFamily="18" charset="0"/>
                  <a:cs typeface="Times New Roman" panose="02020603050405020304" pitchFamily="18" charset="0"/>
                </a:rPr>
                <a:t>V</a:t>
              </a:r>
              <a:r>
                <a:rPr lang="en-US" sz="2300" b="1" dirty="0" smtClean="0">
                  <a:solidFill>
                    <a:srgbClr val="00B050"/>
                  </a:solidFill>
                  <a:latin typeface="Times New Roman" panose="02020603050405020304" pitchFamily="18" charset="0"/>
                  <a:cs typeface="Times New Roman" panose="02020603050405020304" pitchFamily="18" charset="0"/>
                </a:rPr>
                <a:t>N</a:t>
              </a:r>
              <a:endParaRPr lang="en-US" sz="2300" b="1" dirty="0">
                <a:solidFill>
                  <a:srgbClr val="00B050"/>
                </a:solidFill>
                <a:latin typeface="Times New Roman" panose="02020603050405020304" pitchFamily="18" charset="0"/>
                <a:cs typeface="Times New Roman" panose="02020603050405020304" pitchFamily="18" charset="0"/>
              </a:endParaRPr>
            </a:p>
          </p:txBody>
        </p:sp>
      </p:grpSp>
      <p:grpSp>
        <p:nvGrpSpPr>
          <p:cNvPr id="11" name="Group 10"/>
          <p:cNvGrpSpPr/>
          <p:nvPr/>
        </p:nvGrpSpPr>
        <p:grpSpPr>
          <a:xfrm>
            <a:off x="5207000" y="5081270"/>
            <a:ext cx="3684270" cy="826135"/>
            <a:chOff x="8206" y="8032"/>
            <a:chExt cx="5802" cy="1301"/>
          </a:xfrm>
        </p:grpSpPr>
        <p:cxnSp>
          <p:nvCxnSpPr>
            <p:cNvPr id="27" name="Straight Connector 26"/>
            <p:cNvCxnSpPr/>
            <p:nvPr/>
          </p:nvCxnSpPr>
          <p:spPr>
            <a:xfrm>
              <a:off x="9150" y="8732"/>
              <a:ext cx="3627" cy="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11020" y="8032"/>
              <a:ext cx="2989" cy="46"/>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206" y="8735"/>
              <a:ext cx="1587" cy="58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TP </a:t>
              </a:r>
              <a:r>
                <a:rPr lang="en-US" b="1" dirty="0" err="1" smtClean="0">
                  <a:solidFill>
                    <a:srgbClr val="FF0000"/>
                  </a:solidFill>
                  <a:latin typeface="Times New Roman" panose="02020603050405020304" pitchFamily="18" charset="0"/>
                  <a:cs typeface="Times New Roman" panose="02020603050405020304" pitchFamily="18" charset="0"/>
                </a:rPr>
                <a:t>phụ</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11978" y="8751"/>
              <a:ext cx="1873" cy="58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TP </a:t>
              </a:r>
              <a:r>
                <a:rPr lang="en-US" b="1" dirty="0" err="1" smtClean="0">
                  <a:solidFill>
                    <a:srgbClr val="FF0000"/>
                  </a:solidFill>
                  <a:latin typeface="Times New Roman" panose="02020603050405020304" pitchFamily="18" charset="0"/>
                  <a:cs typeface="Times New Roman" panose="02020603050405020304" pitchFamily="18" charset="0"/>
                </a:rPr>
                <a:t>chính</a:t>
              </a:r>
              <a:endParaRPr lang="en-US" b="1" dirty="0">
                <a:solidFill>
                  <a:srgbClr val="FF0000"/>
                </a:solidFill>
                <a:latin typeface="Times New Roman" panose="02020603050405020304" pitchFamily="18" charset="0"/>
                <a:cs typeface="Times New Roman" panose="02020603050405020304" pitchFamily="18" charset="0"/>
              </a:endParaRPr>
            </a:p>
          </p:txBody>
        </p:sp>
        <p:cxnSp>
          <p:nvCxnSpPr>
            <p:cNvPr id="32" name="Straight Connector 31"/>
            <p:cNvCxnSpPr/>
            <p:nvPr/>
          </p:nvCxnSpPr>
          <p:spPr>
            <a:xfrm>
              <a:off x="9150" y="8102"/>
              <a:ext cx="0" cy="63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12742" y="8037"/>
              <a:ext cx="0" cy="6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checkerboard(across)">
                                      <p:cBhvr>
                                        <p:cTn id="15" dur="500"/>
                                        <p:tgtEl>
                                          <p:spTgt spid="13"/>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checkerboard(across)">
                                      <p:cBhvr>
                                        <p:cTn id="18" dur="500"/>
                                        <p:tgtEl>
                                          <p:spTgt spid="14"/>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checkerboard(across)">
                                      <p:cBhvr>
                                        <p:cTn id="21" dur="500"/>
                                        <p:tgtEl>
                                          <p:spTgt spid="26"/>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heckerboard(across)">
                                      <p:cBhvr>
                                        <p:cTn id="24" dur="500"/>
                                        <p:tgtEl>
                                          <p:spTgt spid="7"/>
                                        </p:tgtEl>
                                      </p:cBhvr>
                                    </p:animEffect>
                                  </p:childTnLst>
                                </p:cTn>
                              </p:par>
                              <p:par>
                                <p:cTn id="25" presetID="5" presetClass="entr" presetSubtype="1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heckerboard(across)">
                                      <p:cBhvr>
                                        <p:cTn id="27" dur="500"/>
                                        <p:tgtEl>
                                          <p:spTgt spid="16"/>
                                        </p:tgtEl>
                                      </p:cBhvr>
                                    </p:animEffect>
                                  </p:childTnLst>
                                </p:cTn>
                              </p:par>
                              <p:par>
                                <p:cTn id="28" presetID="5" presetClass="entr" presetSubtype="1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checkerboard(across)">
                                      <p:cBhvr>
                                        <p:cTn id="30" dur="500"/>
                                        <p:tgtEl>
                                          <p:spTgt spid="19"/>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checkerboard(across)">
                                      <p:cBhvr>
                                        <p:cTn id="33" dur="500"/>
                                        <p:tgtEl>
                                          <p:spTgt spid="15"/>
                                        </p:tgtEl>
                                      </p:cBhvr>
                                    </p:animEffect>
                                  </p:childTnLst>
                                </p:cTn>
                              </p:par>
                              <p:par>
                                <p:cTn id="34" presetID="5" presetClass="entr" presetSubtype="10"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checkerboard(across)">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P spid="26" grpId="0"/>
      <p:bldP spid="7"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TextBox 20"/>
          <p:cNvSpPr txBox="1"/>
          <p:nvPr/>
        </p:nvSpPr>
        <p:spPr>
          <a:xfrm>
            <a:off x="481330" y="1833880"/>
            <a:ext cx="3204210" cy="3630930"/>
          </a:xfrm>
          <a:prstGeom prst="rect">
            <a:avLst/>
          </a:prstGeom>
          <a:noFill/>
          <a:ln w="28575">
            <a:solidFill>
              <a:srgbClr val="00B050"/>
            </a:solidFill>
          </a:ln>
        </p:spPr>
        <p:txBody>
          <a:bodyPr wrap="square" rtlCol="0">
            <a:spAutoFit/>
          </a:bodyPr>
          <a:p>
            <a:pPr algn="just"/>
            <a:r>
              <a:rPr lang="en-US" sz="2300" b="1" dirty="0" err="1" smtClean="0">
                <a:solidFill>
                  <a:srgbClr val="FF0000"/>
                </a:solidFill>
                <a:latin typeface="Times New Roman" panose="02020603050405020304" pitchFamily="18" charset="0"/>
                <a:cs typeface="Times New Roman" panose="02020603050405020304" pitchFamily="18" charset="0"/>
                <a:sym typeface="+mn-ea"/>
              </a:rPr>
              <a:t>Câu</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trần</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thuật</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đơn</a:t>
            </a:r>
            <a:r>
              <a:rPr lang="en-US" sz="2300" b="1" dirty="0" err="1" smtClean="0">
                <a:solidFill>
                  <a:srgbClr val="31229E"/>
                </a:solidFill>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rPr>
              <a:t>là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loại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câu</a:t>
            </a:r>
            <a:r>
              <a:rPr lang="en-US" sz="2300" dirty="0" smtClean="0">
                <a:latin typeface="Times New Roman" panose="02020603050405020304" pitchFamily="18" charset="0"/>
                <a:cs typeface="Times New Roman" panose="02020603050405020304" pitchFamily="18" charset="0"/>
              </a:rPr>
              <a:t> do </a:t>
            </a:r>
            <a:r>
              <a:rPr lang="en-US" sz="2300" dirty="0" err="1" smtClean="0">
                <a:latin typeface="Times New Roman" panose="02020603050405020304" pitchFamily="18" charset="0"/>
                <a:cs typeface="Times New Roman" panose="02020603050405020304" pitchFamily="18" charset="0"/>
              </a:rPr>
              <a:t>một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cụm</a:t>
            </a:r>
            <a:r>
              <a:rPr lang="en-US" sz="2300" dirty="0" smtClean="0">
                <a:latin typeface="Times New Roman" panose="02020603050405020304" pitchFamily="18" charset="0"/>
                <a:cs typeface="Times New Roman" panose="02020603050405020304" pitchFamily="18" charset="0"/>
              </a:rPr>
              <a:t> C – V </a:t>
            </a:r>
            <a:r>
              <a:rPr lang="en-US" sz="2300" dirty="0" err="1" smtClean="0">
                <a:latin typeface="Times New Roman" panose="02020603050405020304" pitchFamily="18" charset="0"/>
                <a:cs typeface="Times New Roman" panose="02020603050405020304" pitchFamily="18" charset="0"/>
              </a:rPr>
              <a:t>tạo</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thành</a:t>
            </a:r>
            <a:r>
              <a:rPr lang="en-US" sz="2300" dirty="0" smtClean="0">
                <a:latin typeface="Times New Roman" panose="02020603050405020304" pitchFamily="18" charset="0"/>
                <a:cs typeface="Times New Roman" panose="02020603050405020304" pitchFamily="18" charset="0"/>
              </a:rPr>
              <a:t>, dung </a:t>
            </a:r>
            <a:r>
              <a:rPr lang="en-US" sz="2300" dirty="0" err="1" smtClean="0">
                <a:latin typeface="Times New Roman" panose="02020603050405020304" pitchFamily="18" charset="0"/>
                <a:cs typeface="Times New Roman" panose="02020603050405020304" pitchFamily="18" charset="0"/>
              </a:rPr>
              <a:t>để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giới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thiệu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tả</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hoặc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kể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về</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một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sự</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việc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sự</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vật</a:t>
            </a:r>
            <a:r>
              <a:rPr lang="en-US" sz="2300" dirty="0" smtClean="0">
                <a:latin typeface="Times New Roman" panose="02020603050405020304" pitchFamily="18" charset="0"/>
                <a:cs typeface="Times New Roman" panose="02020603050405020304" pitchFamily="18" charset="0"/>
              </a:rPr>
              <a:t> hay </a:t>
            </a:r>
            <a:r>
              <a:rPr lang="en-US" sz="2300" dirty="0" err="1" smtClean="0">
                <a:latin typeface="Times New Roman" panose="02020603050405020304" pitchFamily="18" charset="0"/>
                <a:cs typeface="Times New Roman" panose="02020603050405020304" pitchFamily="18" charset="0"/>
              </a:rPr>
              <a:t>để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nêu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một</a:t>
            </a:r>
            <a:r>
              <a:rPr lang="en-US" sz="2300" dirty="0" smtClean="0">
                <a:latin typeface="Times New Roman" panose="02020603050405020304" pitchFamily="18" charset="0"/>
                <a:cs typeface="Times New Roman" panose="02020603050405020304" pitchFamily="18" charset="0"/>
              </a:rPr>
              <a:t> ý </a:t>
            </a:r>
            <a:r>
              <a:rPr lang="en-US" sz="2300" dirty="0" err="1" smtClean="0">
                <a:latin typeface="Times New Roman" panose="02020603050405020304" pitchFamily="18" charset="0"/>
                <a:cs typeface="Times New Roman" panose="02020603050405020304" pitchFamily="18" charset="0"/>
              </a:rPr>
              <a:t>kiến</a:t>
            </a:r>
            <a:r>
              <a:rPr lang="en-US" sz="2300" dirty="0" smtClean="0">
                <a:latin typeface="Times New Roman" panose="02020603050405020304" pitchFamily="18" charset="0"/>
                <a:cs typeface="Times New Roman" panose="02020603050405020304" pitchFamily="18" charset="0"/>
              </a:rPr>
              <a:t>.</a:t>
            </a:r>
            <a:endParaRPr lang="en-US" sz="2300" dirty="0" smtClean="0">
              <a:latin typeface="Times New Roman" panose="02020603050405020304" pitchFamily="18" charset="0"/>
              <a:cs typeface="Times New Roman" panose="02020603050405020304" pitchFamily="18" charset="0"/>
            </a:endParaRPr>
          </a:p>
          <a:p>
            <a:pPr algn="just"/>
            <a:endParaRPr lang="en-US" sz="2300" dirty="0" smtClean="0">
              <a:latin typeface="Times New Roman" panose="02020603050405020304" pitchFamily="18" charset="0"/>
              <a:cs typeface="Times New Roman" panose="02020603050405020304" pitchFamily="18" charset="0"/>
            </a:endParaRPr>
          </a:p>
          <a:p>
            <a:pPr algn="just"/>
            <a:r>
              <a:rPr lang="en-US" sz="2300" b="1" dirty="0" smtClean="0">
                <a:solidFill>
                  <a:srgbClr val="FF0000"/>
                </a:solidFill>
                <a:latin typeface="Times New Roman" panose="02020603050405020304" pitchFamily="18" charset="0"/>
                <a:cs typeface="Times New Roman" panose="02020603050405020304" pitchFamily="18" charset="0"/>
              </a:rPr>
              <a:t>VD: </a:t>
            </a:r>
            <a:r>
              <a:rPr lang="en-US" sz="2300" dirty="0" err="1" smtClean="0">
                <a:latin typeface="Times New Roman" panose="02020603050405020304" pitchFamily="18" charset="0"/>
                <a:cs typeface="Times New Roman" panose="02020603050405020304" pitchFamily="18" charset="0"/>
              </a:rPr>
              <a:t>Tôi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đã</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học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bài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cho</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ngày</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mai</a:t>
            </a:r>
            <a:r>
              <a:rPr lang="en-US" sz="2300" dirty="0" smtClean="0">
                <a:latin typeface="Times New Roman" panose="02020603050405020304" pitchFamily="18" charset="0"/>
                <a:cs typeface="Times New Roman" panose="02020603050405020304" pitchFamily="18" charset="0"/>
              </a:rPr>
              <a:t>. </a:t>
            </a:r>
            <a:endParaRPr lang="en-US" sz="2300" dirty="0" smtClean="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p:txBody>
      </p:sp>
      <p:sp>
        <p:nvSpPr>
          <p:cNvPr id="5" name="Text Box 4"/>
          <p:cNvSpPr txBox="1"/>
          <p:nvPr/>
        </p:nvSpPr>
        <p:spPr>
          <a:xfrm>
            <a:off x="4697095" y="1858645"/>
            <a:ext cx="3203575" cy="3630930"/>
          </a:xfrm>
          <a:prstGeom prst="rect">
            <a:avLst/>
          </a:prstGeom>
          <a:noFill/>
          <a:ln w="28575">
            <a:solidFill>
              <a:srgbClr val="00B050"/>
            </a:solidFill>
          </a:ln>
        </p:spPr>
        <p:txBody>
          <a:bodyPr wrap="square" rtlCol="0" anchor="t">
            <a:spAutoFit/>
          </a:bodyPr>
          <a:p>
            <a:pPr algn="just"/>
            <a:r>
              <a:rPr lang="en-US" sz="2300" b="1" dirty="0" err="1" smtClean="0">
                <a:solidFill>
                  <a:srgbClr val="FF0000"/>
                </a:solidFill>
                <a:latin typeface="Times New Roman" panose="02020603050405020304" pitchFamily="18" charset="0"/>
                <a:cs typeface="Times New Roman" panose="02020603050405020304" pitchFamily="18" charset="0"/>
                <a:sym typeface="+mn-ea"/>
              </a:rPr>
              <a:t>Câu</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trần</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thuật</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đơn</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có</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từ</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là</a:t>
            </a:r>
            <a:r>
              <a:rPr lang="en-US" sz="2300" b="1" dirty="0" smtClean="0">
                <a:solidFill>
                  <a:srgbClr val="FF0000"/>
                </a:solidFill>
                <a:latin typeface="Times New Roman" panose="02020603050405020304" pitchFamily="18" charset="0"/>
                <a:cs typeface="Times New Roman" panose="02020603050405020304" pitchFamily="18" charset="0"/>
                <a:sym typeface="+mn-ea"/>
              </a:rPr>
              <a:t>”</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vị</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ngữ</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thường</a:t>
            </a:r>
            <a:r>
              <a:rPr lang="en-US" sz="2300" dirty="0" smtClean="0">
                <a:latin typeface="Times New Roman" panose="02020603050405020304" pitchFamily="18" charset="0"/>
                <a:cs typeface="Times New Roman" panose="02020603050405020304" pitchFamily="18" charset="0"/>
                <a:sym typeface="+mn-ea"/>
              </a:rPr>
              <a:t> do </a:t>
            </a:r>
            <a:r>
              <a:rPr lang="en-US" sz="2300" dirty="0" err="1" smtClean="0">
                <a:latin typeface="Times New Roman" panose="02020603050405020304" pitchFamily="18" charset="0"/>
                <a:cs typeface="Times New Roman" panose="02020603050405020304" pitchFamily="18" charset="0"/>
                <a:sym typeface="+mn-ea"/>
              </a:rPr>
              <a:t>từ</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là</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kết</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hợp</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với</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danh</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từ</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cụm</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danh</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từ</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tạo</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thành</a:t>
            </a:r>
            <a:r>
              <a:rPr lang="en-US" sz="2300" dirty="0" smtClean="0">
                <a:latin typeface="Times New Roman" panose="02020603050405020304" pitchFamily="18" charset="0"/>
                <a:cs typeface="Times New Roman" panose="02020603050405020304" pitchFamily="18" charset="0"/>
                <a:sym typeface="+mn-ea"/>
              </a:rPr>
              <a:t>.</a:t>
            </a:r>
            <a:endParaRPr lang="en-US" sz="2300" dirty="0" smtClean="0">
              <a:latin typeface="Times New Roman" panose="02020603050405020304" pitchFamily="18" charset="0"/>
              <a:cs typeface="Times New Roman" panose="02020603050405020304" pitchFamily="18" charset="0"/>
              <a:sym typeface="+mn-ea"/>
            </a:endParaRPr>
          </a:p>
          <a:p>
            <a:pPr algn="just"/>
            <a:endParaRPr lang="en-US" sz="2300" dirty="0" smtClean="0">
              <a:latin typeface="Times New Roman" panose="02020603050405020304" pitchFamily="18" charset="0"/>
              <a:cs typeface="Times New Roman" panose="02020603050405020304" pitchFamily="18" charset="0"/>
            </a:endParaRPr>
          </a:p>
          <a:p>
            <a:pPr algn="just"/>
            <a:endParaRPr lang="en-US" sz="2300" dirty="0" smtClean="0">
              <a:latin typeface="Times New Roman" panose="02020603050405020304" pitchFamily="18" charset="0"/>
              <a:cs typeface="Times New Roman" panose="02020603050405020304" pitchFamily="18" charset="0"/>
            </a:endParaRPr>
          </a:p>
          <a:p>
            <a:pPr algn="just"/>
            <a:r>
              <a:rPr lang="en-US" sz="2300" b="1" dirty="0" smtClean="0">
                <a:solidFill>
                  <a:srgbClr val="FF0000"/>
                </a:solidFill>
                <a:latin typeface="Times New Roman" panose="02020603050405020304" pitchFamily="18" charset="0"/>
                <a:cs typeface="Times New Roman" panose="02020603050405020304" pitchFamily="18" charset="0"/>
                <a:sym typeface="+mn-ea"/>
              </a:rPr>
              <a:t>VD: </a:t>
            </a:r>
            <a:r>
              <a:rPr lang="en-US" sz="2300" dirty="0" err="1" smtClean="0">
                <a:latin typeface="Times New Roman" panose="02020603050405020304" pitchFamily="18" charset="0"/>
                <a:cs typeface="Times New Roman" panose="02020603050405020304" pitchFamily="18" charset="0"/>
                <a:sym typeface="+mn-ea"/>
              </a:rPr>
              <a:t>Tôi</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solidFill>
                  <a:srgbClr val="FF0000"/>
                </a:solidFill>
                <a:latin typeface="Times New Roman" panose="02020603050405020304" pitchFamily="18" charset="0"/>
                <a:cs typeface="Times New Roman" panose="02020603050405020304" pitchFamily="18" charset="0"/>
                <a:sym typeface="+mn-ea"/>
              </a:rPr>
              <a:t>là</a:t>
            </a:r>
            <a:r>
              <a:rPr lang="en-US" sz="2300" dirty="0" smtClean="0">
                <a:solidFill>
                  <a:srgbClr val="FF0000"/>
                </a:solidFill>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học</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sinh</a:t>
            </a:r>
            <a:r>
              <a:rPr lang="en-US" sz="2300" dirty="0" smtClean="0">
                <a:latin typeface="Times New Roman" panose="02020603050405020304" pitchFamily="18" charset="0"/>
                <a:cs typeface="Times New Roman" panose="02020603050405020304" pitchFamily="18" charset="0"/>
                <a:sym typeface="+mn-ea"/>
              </a:rPr>
              <a:t>.</a:t>
            </a:r>
            <a:endParaRPr lang="en-US" sz="2300" dirty="0" smtClean="0">
              <a:latin typeface="Times New Roman" panose="02020603050405020304" pitchFamily="18" charset="0"/>
              <a:cs typeface="Times New Roman" panose="02020603050405020304" pitchFamily="18" charset="0"/>
              <a:sym typeface="+mn-ea"/>
            </a:endParaRPr>
          </a:p>
          <a:p>
            <a:endParaRPr lang="en-US" sz="2300"/>
          </a:p>
          <a:p>
            <a:endParaRPr lang="en-US" sz="2300"/>
          </a:p>
        </p:txBody>
      </p:sp>
      <p:sp>
        <p:nvSpPr>
          <p:cNvPr id="6" name="Text Box 5"/>
          <p:cNvSpPr txBox="1"/>
          <p:nvPr/>
        </p:nvSpPr>
        <p:spPr>
          <a:xfrm>
            <a:off x="8905875" y="1858645"/>
            <a:ext cx="2877185" cy="3630930"/>
          </a:xfrm>
          <a:prstGeom prst="rect">
            <a:avLst/>
          </a:prstGeom>
          <a:noFill/>
          <a:ln w="28575">
            <a:solidFill>
              <a:srgbClr val="00B050"/>
            </a:solidFill>
          </a:ln>
        </p:spPr>
        <p:txBody>
          <a:bodyPr wrap="square" rtlCol="0" anchor="t">
            <a:spAutoFit/>
          </a:bodyPr>
          <a:p>
            <a:pPr algn="just"/>
            <a:r>
              <a:rPr lang="en-US" sz="2300" b="1" dirty="0" err="1" smtClean="0">
                <a:solidFill>
                  <a:srgbClr val="FF0000"/>
                </a:solidFill>
                <a:latin typeface="Times New Roman" panose="02020603050405020304" pitchFamily="18" charset="0"/>
                <a:cs typeface="Times New Roman" panose="02020603050405020304" pitchFamily="18" charset="0"/>
                <a:sym typeface="+mn-ea"/>
              </a:rPr>
              <a:t>Câu</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trần</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thuật</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đơn</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không</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có</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từ</a:t>
            </a:r>
            <a:r>
              <a:rPr lang="en-US" sz="2300" b="1" dirty="0" smtClean="0">
                <a:solidFill>
                  <a:srgbClr val="FF0000"/>
                </a:solidFill>
                <a:latin typeface="Times New Roman" panose="02020603050405020304" pitchFamily="18" charset="0"/>
                <a:cs typeface="Times New Roman" panose="02020603050405020304" pitchFamily="18" charset="0"/>
                <a:sym typeface="+mn-ea"/>
              </a:rPr>
              <a:t> “</a:t>
            </a:r>
            <a:r>
              <a:rPr lang="en-US" sz="2300" b="1" dirty="0" err="1" smtClean="0">
                <a:solidFill>
                  <a:srgbClr val="FF0000"/>
                </a:solidFill>
                <a:latin typeface="Times New Roman" panose="02020603050405020304" pitchFamily="18" charset="0"/>
                <a:cs typeface="Times New Roman" panose="02020603050405020304" pitchFamily="18" charset="0"/>
                <a:sym typeface="+mn-ea"/>
              </a:rPr>
              <a:t>là</a:t>
            </a:r>
            <a:r>
              <a:rPr lang="en-US" sz="2300" b="1" dirty="0" smtClean="0">
                <a:solidFill>
                  <a:srgbClr val="FF0000"/>
                </a:solidFill>
                <a:latin typeface="Times New Roman" panose="02020603050405020304" pitchFamily="18" charset="0"/>
                <a:cs typeface="Times New Roman" panose="02020603050405020304" pitchFamily="18" charset="0"/>
                <a:sym typeface="+mn-ea"/>
              </a:rPr>
              <a:t>”</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vị</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ngữ</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thường</a:t>
            </a:r>
            <a:r>
              <a:rPr lang="en-US" sz="2300" dirty="0" smtClean="0">
                <a:latin typeface="Times New Roman" panose="02020603050405020304" pitchFamily="18" charset="0"/>
                <a:cs typeface="Times New Roman" panose="02020603050405020304" pitchFamily="18" charset="0"/>
                <a:sym typeface="+mn-ea"/>
              </a:rPr>
              <a:t> do </a:t>
            </a:r>
            <a:r>
              <a:rPr lang="en-US" sz="2300" dirty="0" err="1" smtClean="0">
                <a:latin typeface="Times New Roman" panose="02020603050405020304" pitchFamily="18" charset="0"/>
                <a:cs typeface="Times New Roman" panose="02020603050405020304" pitchFamily="18" charset="0"/>
                <a:sym typeface="+mn-ea"/>
              </a:rPr>
              <a:t>động</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từ</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cụm</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động</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từ</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tính</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từ</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cụm</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tính</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từ</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tạo</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thành</a:t>
            </a:r>
            <a:r>
              <a:rPr lang="en-US" sz="2300" dirty="0" smtClean="0">
                <a:latin typeface="Times New Roman" panose="02020603050405020304" pitchFamily="18" charset="0"/>
                <a:cs typeface="Times New Roman" panose="02020603050405020304" pitchFamily="18" charset="0"/>
                <a:sym typeface="+mn-ea"/>
              </a:rPr>
              <a:t>.</a:t>
            </a:r>
            <a:endParaRPr lang="en-US" sz="2300" dirty="0" smtClean="0">
              <a:latin typeface="Times New Roman" panose="02020603050405020304" pitchFamily="18" charset="0"/>
              <a:cs typeface="Times New Roman" panose="02020603050405020304" pitchFamily="18" charset="0"/>
              <a:sym typeface="+mn-ea"/>
            </a:endParaRPr>
          </a:p>
          <a:p>
            <a:pPr algn="just"/>
            <a:endParaRPr lang="en-US" sz="2300" dirty="0" smtClean="0">
              <a:latin typeface="Times New Roman" panose="02020603050405020304" pitchFamily="18" charset="0"/>
              <a:cs typeface="Times New Roman" panose="02020603050405020304" pitchFamily="18" charset="0"/>
            </a:endParaRPr>
          </a:p>
          <a:p>
            <a:pPr algn="just"/>
            <a:endParaRPr lang="en-US" sz="2300" dirty="0" smtClean="0">
              <a:latin typeface="Times New Roman" panose="02020603050405020304" pitchFamily="18" charset="0"/>
              <a:cs typeface="Times New Roman" panose="02020603050405020304" pitchFamily="18" charset="0"/>
            </a:endParaRPr>
          </a:p>
          <a:p>
            <a:pPr algn="just"/>
            <a:r>
              <a:rPr lang="en-US" sz="2300" b="1" dirty="0" smtClean="0">
                <a:solidFill>
                  <a:srgbClr val="FF0000"/>
                </a:solidFill>
                <a:latin typeface="Times New Roman" panose="02020603050405020304" pitchFamily="18" charset="0"/>
                <a:cs typeface="Times New Roman" panose="02020603050405020304" pitchFamily="18" charset="0"/>
                <a:sym typeface="+mn-ea"/>
              </a:rPr>
              <a:t>VD: </a:t>
            </a:r>
            <a:r>
              <a:rPr lang="en-US" sz="2300" dirty="0" err="1" smtClean="0">
                <a:latin typeface="Times New Roman" panose="02020603050405020304" pitchFamily="18" charset="0"/>
                <a:cs typeface="Times New Roman" panose="02020603050405020304" pitchFamily="18" charset="0"/>
                <a:sym typeface="+mn-ea"/>
              </a:rPr>
              <a:t>Phú</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ông</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mừng</a:t>
            </a:r>
            <a:r>
              <a:rPr lang="en-US" sz="2300" dirty="0" smtClean="0">
                <a:latin typeface="Times New Roman" panose="02020603050405020304" pitchFamily="18" charset="0"/>
                <a:cs typeface="Times New Roman" panose="02020603050405020304" pitchFamily="18" charset="0"/>
                <a:sym typeface="+mn-ea"/>
              </a:rPr>
              <a:t> </a:t>
            </a:r>
            <a:r>
              <a:rPr lang="en-US" sz="2300" dirty="0" err="1" smtClean="0">
                <a:latin typeface="Times New Roman" panose="02020603050405020304" pitchFamily="18" charset="0"/>
                <a:cs typeface="Times New Roman" panose="02020603050405020304" pitchFamily="18" charset="0"/>
                <a:sym typeface="+mn-ea"/>
              </a:rPr>
              <a:t>lắm</a:t>
            </a:r>
            <a:r>
              <a:rPr lang="en-US" sz="2300" dirty="0" smtClean="0">
                <a:latin typeface="Times New Roman" panose="02020603050405020304" pitchFamily="18" charset="0"/>
                <a:cs typeface="Times New Roman" panose="02020603050405020304" pitchFamily="18" charset="0"/>
                <a:sym typeface="+mn-ea"/>
              </a:rPr>
              <a:t>.</a:t>
            </a:r>
            <a:endParaRPr lang="en-US" sz="2300" dirty="0" smtClean="0">
              <a:latin typeface="Times New Roman" panose="02020603050405020304" pitchFamily="18" charset="0"/>
              <a:cs typeface="Times New Roman" panose="02020603050405020304" pitchFamily="18" charset="0"/>
              <a:sym typeface="+mn-ea"/>
            </a:endParaRPr>
          </a:p>
          <a:p>
            <a:endParaRPr lang="en-US" sz="2300"/>
          </a:p>
        </p:txBody>
      </p:sp>
      <p:sp>
        <p:nvSpPr>
          <p:cNvPr id="34" name="Text Box 33"/>
          <p:cNvSpPr txBox="1"/>
          <p:nvPr/>
        </p:nvSpPr>
        <p:spPr>
          <a:xfrm>
            <a:off x="3841750" y="165100"/>
            <a:ext cx="4910455" cy="521970"/>
          </a:xfrm>
          <a:prstGeom prst="rect">
            <a:avLst/>
          </a:prstGeom>
          <a:noFill/>
          <a:ln w="38100">
            <a:solidFill>
              <a:srgbClr val="00B050"/>
            </a:solidFill>
          </a:ln>
        </p:spPr>
        <p:txBody>
          <a:bodyPr wrap="square" rtlCol="0">
            <a:spAutoFit/>
          </a:bodyPr>
          <a:p>
            <a:pPr algn="ctr"/>
            <a:r>
              <a:rPr lang="en-US" sz="2800" b="1">
                <a:solidFill>
                  <a:srgbClr val="FF0000"/>
                </a:solidFill>
                <a:latin typeface="Times New Roman" panose="02020603050405020304" pitchFamily="18" charset="0"/>
                <a:cs typeface="Times New Roman" panose="02020603050405020304" pitchFamily="18" charset="0"/>
              </a:rPr>
              <a:t>CÂU TRẦN THUẬT ĐƠN</a:t>
            </a:r>
            <a:endParaRPr lang="en-US" sz="2800" b="1">
              <a:solidFill>
                <a:srgbClr val="FF0000"/>
              </a:solidFill>
              <a:latin typeface="Times New Roman" panose="02020603050405020304" pitchFamily="18" charset="0"/>
              <a:cs typeface="Times New Roman" panose="02020603050405020304" pitchFamily="18" charset="0"/>
            </a:endParaRPr>
          </a:p>
        </p:txBody>
      </p:sp>
      <p:cxnSp>
        <p:nvCxnSpPr>
          <p:cNvPr id="35" name="Straight Arrow Connector 34"/>
          <p:cNvCxnSpPr>
            <a:stCxn id="34" idx="2"/>
            <a:endCxn id="21" idx="0"/>
          </p:cNvCxnSpPr>
          <p:nvPr/>
        </p:nvCxnSpPr>
        <p:spPr>
          <a:xfrm flipH="1">
            <a:off x="2083435" y="687070"/>
            <a:ext cx="4213860" cy="114681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6" idx="0"/>
          </p:cNvCxnSpPr>
          <p:nvPr/>
        </p:nvCxnSpPr>
        <p:spPr>
          <a:xfrm>
            <a:off x="6254115" y="701675"/>
            <a:ext cx="4074160" cy="115697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6249670" y="702310"/>
            <a:ext cx="5080" cy="112331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1671320" y="4348480"/>
            <a:ext cx="33020" cy="3175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5818505" y="4382135"/>
            <a:ext cx="50165" cy="3175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10819765" y="4364990"/>
            <a:ext cx="34290" cy="33464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heckerboard(across)">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checkerboard(across)">
                                      <p:cBhvr>
                                        <p:cTn id="12" dur="500"/>
                                        <p:tgtEl>
                                          <p:spTgt spid="21"/>
                                        </p:tgtEl>
                                      </p:cBhvr>
                                    </p:animEffect>
                                  </p:childTnLst>
                                </p:cTn>
                              </p:par>
                              <p:par>
                                <p:cTn id="13" presetID="5" presetClass="entr" presetSubtype="10" fill="hold"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checkerboard(across)">
                                      <p:cBhvr>
                                        <p:cTn id="15" dur="500"/>
                                        <p:tgtEl>
                                          <p:spTgt spid="35"/>
                                        </p:tgtEl>
                                      </p:cBhvr>
                                    </p:animEffect>
                                  </p:childTnLst>
                                </p:cTn>
                              </p:par>
                              <p:par>
                                <p:cTn id="16" presetID="5" presetClass="entr" presetSubtype="10" fill="hold"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checkerboard(across)">
                                      <p:cBhvr>
                                        <p:cTn id="18" dur="500"/>
                                        <p:tgtEl>
                                          <p:spTgt spid="41"/>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checkerboard(across)">
                                      <p:cBhvr>
                                        <p:cTn id="23" dur="500"/>
                                        <p:tgtEl>
                                          <p:spTgt spid="39"/>
                                        </p:tgtEl>
                                      </p:cBhvr>
                                    </p:animEffect>
                                  </p:childTnLst>
                                </p:cTn>
                              </p:par>
                              <p:par>
                                <p:cTn id="24" presetID="5" presetClass="entr" presetSubtype="10" fill="hold"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checkerboard(across)">
                                      <p:cBhvr>
                                        <p:cTn id="26" dur="500"/>
                                        <p:tgtEl>
                                          <p:spTgt spid="42"/>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checkerboard(across)">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checkerboard(across)">
                                      <p:cBhvr>
                                        <p:cTn id="34" dur="500"/>
                                        <p:tgtEl>
                                          <p:spTgt spid="37"/>
                                        </p:tgtEl>
                                      </p:cBhvr>
                                    </p:animEffect>
                                  </p:childTnLst>
                                </p:cTn>
                              </p:par>
                              <p:par>
                                <p:cTn id="35" presetID="5" presetClass="entr" presetSubtype="1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checkerboard(across)">
                                      <p:cBhvr>
                                        <p:cTn id="37" dur="500"/>
                                        <p:tgtEl>
                                          <p:spTgt spid="43"/>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checkerboard(across)">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21"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200513"/>
            <a:ext cx="4162566" cy="2246769"/>
          </a:xfrm>
          <a:prstGeom prst="rect">
            <a:avLst/>
          </a:prstGeom>
          <a:noFill/>
        </p:spPr>
        <p:txBody>
          <a:bodyPr wrap="square" rtlCol="0">
            <a:spAutoFit/>
          </a:bodyPr>
          <a:lstStyle/>
          <a:p>
            <a:pPr algn="just"/>
            <a:r>
              <a:rPr lang="en-US" sz="2800" b="1" dirty="0" smtClean="0">
                <a:solidFill>
                  <a:srgbClr val="FF0000"/>
                </a:solidFill>
                <a:latin typeface="Times New Roman" panose="02020603050405020304" pitchFamily="18" charset="0"/>
                <a:cs typeface="Times New Roman" panose="02020603050405020304" pitchFamily="18" charset="0"/>
              </a:rPr>
              <a:t>II. PHẦN TIẾNG VIỆT</a:t>
            </a:r>
            <a:endParaRPr lang="en-US" sz="2800" dirty="0" smtClean="0">
              <a:latin typeface="Times New Roman" panose="02020603050405020304" pitchFamily="18" charset="0"/>
              <a:cs typeface="Times New Roman" panose="02020603050405020304" pitchFamily="18" charset="0"/>
            </a:endParaRPr>
          </a:p>
          <a:p>
            <a:r>
              <a:rPr lang="en-US" sz="2800" b="1" dirty="0" smtClean="0">
                <a:solidFill>
                  <a:srgbClr val="FF0000"/>
                </a:solidFill>
                <a:latin typeface="Times New Roman" panose="02020603050405020304" pitchFamily="18" charset="0"/>
                <a:cs typeface="Times New Roman" panose="02020603050405020304" pitchFamily="18" charset="0"/>
              </a:rPr>
              <a:t> 1. </a:t>
            </a:r>
            <a:r>
              <a:rPr lang="en-US" sz="2800" b="1" dirty="0" err="1" smtClean="0">
                <a:solidFill>
                  <a:srgbClr val="FF0000"/>
                </a:solidFill>
                <a:latin typeface="Times New Roman" panose="02020603050405020304" pitchFamily="18" charset="0"/>
                <a:cs typeface="Times New Roman" panose="02020603050405020304" pitchFamily="18" charset="0"/>
              </a:rPr>
              <a:t>Ngữ</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pháp</a:t>
            </a:r>
            <a:endParaRPr lang="en-US" sz="2800" b="1" dirty="0" smtClean="0">
              <a:solidFill>
                <a:srgbClr val="FF0000"/>
              </a:solidFill>
              <a:latin typeface="Times New Roman" panose="02020603050405020304" pitchFamily="18" charset="0"/>
              <a:cs typeface="Times New Roman" panose="02020603050405020304" pitchFamily="18" charset="0"/>
            </a:endParaRPr>
          </a:p>
          <a:p>
            <a:endParaRPr lang="en-US" sz="2800" b="1" dirty="0" smtClean="0">
              <a:solidFill>
                <a:srgbClr val="FF0000"/>
              </a:solidFill>
              <a:latin typeface="Times New Roman" panose="02020603050405020304" pitchFamily="18" charset="0"/>
              <a:cs typeface="Times New Roman" panose="02020603050405020304" pitchFamily="18" charset="0"/>
            </a:endParaRPr>
          </a:p>
          <a:p>
            <a:endParaRPr lang="en-US" sz="2800" b="1" dirty="0" smtClean="0">
              <a:solidFill>
                <a:srgbClr val="FF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p:txBody>
      </p:sp>
      <p:sp>
        <p:nvSpPr>
          <p:cNvPr id="3" name="Rectangle 2"/>
          <p:cNvSpPr/>
          <p:nvPr/>
        </p:nvSpPr>
        <p:spPr>
          <a:xfrm>
            <a:off x="127326" y="1205642"/>
            <a:ext cx="1738809"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1.1. </a:t>
            </a:r>
            <a:r>
              <a:rPr lang="en-US" sz="2400" b="1" dirty="0" err="1" smtClean="0">
                <a:solidFill>
                  <a:srgbClr val="C00000"/>
                </a:solidFill>
                <a:latin typeface="Times New Roman" panose="02020603050405020304" pitchFamily="18" charset="0"/>
                <a:cs typeface="Times New Roman" panose="02020603050405020304" pitchFamily="18" charset="0"/>
              </a:rPr>
              <a:t>Từ</a:t>
            </a:r>
            <a:r>
              <a:rPr lang="en-US" sz="2400" b="1" dirty="0" smtClean="0">
                <a:solidFill>
                  <a:srgbClr val="C00000"/>
                </a:solidFill>
                <a:latin typeface="Times New Roman" panose="02020603050405020304" pitchFamily="18" charset="0"/>
                <a:cs typeface="Times New Roman" panose="02020603050405020304" pitchFamily="18" charset="0"/>
              </a:rPr>
              <a:t> </a:t>
            </a:r>
            <a:r>
              <a:rPr lang="en-US" sz="2400" b="1" dirty="0" err="1" smtClean="0">
                <a:solidFill>
                  <a:srgbClr val="C00000"/>
                </a:solidFill>
                <a:latin typeface="Times New Roman" panose="02020603050405020304" pitchFamily="18" charset="0"/>
                <a:cs typeface="Times New Roman" panose="02020603050405020304" pitchFamily="18" charset="0"/>
              </a:rPr>
              <a:t>loại</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27326" y="1721899"/>
            <a:ext cx="3571216" cy="46166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1.2. </a:t>
            </a:r>
            <a:r>
              <a:rPr lang="en-US" sz="2400" b="1" dirty="0" err="1" smtClean="0">
                <a:solidFill>
                  <a:srgbClr val="C00000"/>
                </a:solidFill>
                <a:latin typeface="Times New Roman" panose="02020603050405020304" pitchFamily="18" charset="0"/>
                <a:cs typeface="Times New Roman" panose="02020603050405020304" pitchFamily="18" charset="0"/>
              </a:rPr>
              <a:t>Câu</a:t>
            </a:r>
            <a:r>
              <a:rPr lang="en-US" sz="2400" b="1"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Gồm</a:t>
            </a:r>
            <a:r>
              <a:rPr lang="en-US" sz="2400" dirty="0" smtClean="0">
                <a:solidFill>
                  <a:srgbClr val="C00000"/>
                </a:solidFill>
                <a:latin typeface="Times New Roman" panose="02020603050405020304" pitchFamily="18" charset="0"/>
                <a:cs typeface="Times New Roman" panose="02020603050405020304" pitchFamily="18" charset="0"/>
              </a:rPr>
              <a:t> 3 </a:t>
            </a:r>
            <a:r>
              <a:rPr lang="en-US" sz="2400" dirty="0" err="1" smtClean="0">
                <a:solidFill>
                  <a:srgbClr val="C00000"/>
                </a:solidFill>
                <a:latin typeface="Times New Roman" panose="02020603050405020304" pitchFamily="18" charset="0"/>
                <a:cs typeface="Times New Roman" panose="02020603050405020304" pitchFamily="18" charset="0"/>
              </a:rPr>
              <a:t>phần</a:t>
            </a:r>
            <a:endParaRPr lang="en-US" sz="2400" dirty="0">
              <a:solidFill>
                <a:srgbClr val="0070C0"/>
              </a:solidFill>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a:off x="4053385" y="0"/>
            <a:ext cx="136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72002" y="0"/>
            <a:ext cx="13648"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41493" y="2276264"/>
            <a:ext cx="4507928" cy="461665"/>
          </a:xfrm>
          <a:prstGeom prst="rect">
            <a:avLst/>
          </a:prstGeom>
        </p:spPr>
        <p:txBody>
          <a:bodyPr wrap="square">
            <a:spAutoFit/>
          </a:bodyPr>
          <a:lstStyle/>
          <a:p>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Các</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thành</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phần</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chính</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của</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câu</a:t>
            </a:r>
            <a:r>
              <a:rPr lang="en-US" sz="2400" b="1" dirty="0" smtClean="0">
                <a:solidFill>
                  <a:srgbClr val="180CB4"/>
                </a:solidFill>
                <a:latin typeface="Times New Roman" panose="02020603050405020304" pitchFamily="18" charset="0"/>
                <a:cs typeface="Times New Roman" panose="02020603050405020304" pitchFamily="18" charset="0"/>
              </a:rPr>
              <a:t> </a:t>
            </a:r>
            <a:endParaRPr lang="en-US" sz="2400" b="1" dirty="0">
              <a:solidFill>
                <a:srgbClr val="180CB4"/>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59306" y="2920621"/>
            <a:ext cx="4094328" cy="461665"/>
          </a:xfrm>
          <a:prstGeom prst="rect">
            <a:avLst/>
          </a:prstGeom>
          <a:noFill/>
        </p:spPr>
        <p:txBody>
          <a:bodyPr wrap="square" rtlCol="0">
            <a:spAutoFit/>
          </a:bodyPr>
          <a:lstStyle/>
          <a:p>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Câu</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trần</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thuật</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đơn</a:t>
            </a:r>
            <a:endParaRPr lang="en-US" sz="2400" b="1" dirty="0">
              <a:solidFill>
                <a:srgbClr val="180CB4"/>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300254" y="3551102"/>
            <a:ext cx="4271747" cy="461665"/>
          </a:xfrm>
          <a:prstGeom prst="rect">
            <a:avLst/>
          </a:prstGeom>
          <a:noFill/>
        </p:spPr>
        <p:txBody>
          <a:bodyPr wrap="square" rtlCol="0">
            <a:spAutoFit/>
          </a:bodyPr>
          <a:lstStyle/>
          <a:p>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Chữa</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lỗi</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về</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chủ</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ngữ</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và</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vị</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ngữ</a:t>
            </a:r>
            <a:endParaRPr lang="en-US" sz="2400" b="1" dirty="0">
              <a:solidFill>
                <a:srgbClr val="180CB4"/>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872251" y="200513"/>
            <a:ext cx="4694830" cy="446276"/>
          </a:xfrm>
          <a:prstGeom prst="rect">
            <a:avLst/>
          </a:prstGeom>
          <a:noFill/>
        </p:spPr>
        <p:txBody>
          <a:bodyPr wrap="square" rtlCol="0">
            <a:spAutoFit/>
          </a:bodyPr>
          <a:lstStyle/>
          <a:p>
            <a:r>
              <a:rPr lang="en-US" sz="2300" b="1" dirty="0" smtClean="0">
                <a:solidFill>
                  <a:srgbClr val="FF0000"/>
                </a:solidFill>
                <a:latin typeface="Times New Roman" panose="02020603050405020304" pitchFamily="18" charset="0"/>
                <a:cs typeface="Times New Roman" panose="02020603050405020304" pitchFamily="18" charset="0"/>
              </a:rPr>
              <a:t>1.2.3. </a:t>
            </a:r>
            <a:r>
              <a:rPr lang="en-US" sz="2300" b="1" dirty="0" err="1" smtClean="0">
                <a:solidFill>
                  <a:srgbClr val="FF0000"/>
                </a:solidFill>
                <a:latin typeface="Times New Roman" panose="02020603050405020304" pitchFamily="18" charset="0"/>
                <a:cs typeface="Times New Roman" panose="02020603050405020304" pitchFamily="18" charset="0"/>
              </a:rPr>
              <a:t>Chữa</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lỗi</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về</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chữ</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ngữ</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và</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vị</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b="1" dirty="0" err="1" smtClean="0">
                <a:solidFill>
                  <a:srgbClr val="FF0000"/>
                </a:solidFill>
                <a:latin typeface="Times New Roman" panose="02020603050405020304" pitchFamily="18" charset="0"/>
                <a:cs typeface="Times New Roman" panose="02020603050405020304" pitchFamily="18" charset="0"/>
              </a:rPr>
              <a:t>ngữ</a:t>
            </a:r>
            <a:endParaRPr lang="en-US" sz="2300" b="1" dirty="0" err="1" smtClean="0">
              <a:solidFill>
                <a:srgbClr val="FF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4592320" y="1400175"/>
            <a:ext cx="7519670" cy="1861185"/>
          </a:xfrm>
          <a:prstGeom prst="rect">
            <a:avLst/>
          </a:prstGeom>
          <a:noFill/>
        </p:spPr>
        <p:txBody>
          <a:bodyPr wrap="square" rtlCol="0">
            <a:spAutoFit/>
          </a:bodyPr>
          <a:lstStyle/>
          <a:p>
            <a:pPr algn="just"/>
            <a:r>
              <a:rPr lang="en-US" sz="2300" b="1" u="sng" dirty="0" smtClean="0">
                <a:solidFill>
                  <a:srgbClr val="FF0000"/>
                </a:solidFill>
                <a:latin typeface="Times New Roman" panose="02020603050405020304" pitchFamily="18" charset="0"/>
                <a:cs typeface="Times New Roman" panose="02020603050405020304" pitchFamily="18" charset="0"/>
              </a:rPr>
              <a:t>VD</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Qua </a:t>
            </a:r>
            <a:r>
              <a:rPr lang="en-US" sz="2300" dirty="0" err="1" smtClean="0">
                <a:latin typeface="Times New Roman" panose="02020603050405020304" pitchFamily="18" charset="0"/>
                <a:cs typeface="Times New Roman" panose="02020603050405020304" pitchFamily="18" charset="0"/>
              </a:rPr>
              <a:t>truyện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Dế</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Mèn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phiêu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lưu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kí</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cho</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thấy</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Dế</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Mèn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biết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phục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thiện</a:t>
            </a:r>
            <a:r>
              <a:rPr lang="en-US" sz="2300" dirty="0" smtClean="0">
                <a:latin typeface="Times New Roman" panose="02020603050405020304" pitchFamily="18" charset="0"/>
                <a:cs typeface="Times New Roman" panose="02020603050405020304" pitchFamily="18" charset="0"/>
              </a:rPr>
              <a:t>. </a:t>
            </a:r>
            <a:endParaRPr lang="en-US" sz="2300" dirty="0" smtClean="0">
              <a:latin typeface="Times New Roman" panose="02020603050405020304" pitchFamily="18" charset="0"/>
              <a:cs typeface="Times New Roman" panose="02020603050405020304" pitchFamily="18" charset="0"/>
            </a:endParaRPr>
          </a:p>
          <a:p>
            <a:endParaRPr lang="en-US" sz="2300" dirty="0" smtClean="0">
              <a:latin typeface="Times New Roman" panose="02020603050405020304" pitchFamily="18" charset="0"/>
              <a:cs typeface="Times New Roman" panose="02020603050405020304" pitchFamily="18" charset="0"/>
            </a:endParaRPr>
          </a:p>
          <a:p>
            <a:pPr algn="just"/>
            <a:r>
              <a:rPr lang="en-US" sz="2300" dirty="0" smtClean="0">
                <a:solidFill>
                  <a:srgbClr val="180CB4"/>
                </a:solidFill>
                <a:latin typeface="Times New Roman" panose="02020603050405020304" pitchFamily="18" charset="0"/>
                <a:cs typeface="Times New Roman" panose="02020603050405020304" pitchFamily="18" charset="0"/>
              </a:rPr>
              <a:t>=&gt; </a:t>
            </a:r>
            <a:r>
              <a:rPr lang="en-US" sz="2300" dirty="0" err="1" smtClean="0">
                <a:solidFill>
                  <a:srgbClr val="180CB4"/>
                </a:solidFill>
                <a:latin typeface="Times New Roman" panose="02020603050405020304" pitchFamily="18" charset="0"/>
                <a:cs typeface="Times New Roman" panose="02020603050405020304" pitchFamily="18" charset="0"/>
              </a:rPr>
              <a:t>Sửa</a:t>
            </a:r>
            <a:r>
              <a:rPr lang="en-US" sz="2300" dirty="0" smtClean="0">
                <a:solidFill>
                  <a:srgbClr val="180CB4"/>
                </a:solidFill>
                <a:latin typeface="Times New Roman" panose="02020603050405020304" pitchFamily="18" charset="0"/>
                <a:cs typeface="Times New Roman" panose="02020603050405020304" pitchFamily="18" charset="0"/>
              </a:rPr>
              <a:t> </a:t>
            </a:r>
            <a:r>
              <a:rPr lang="en-US" sz="2300" dirty="0" err="1" smtClean="0">
                <a:solidFill>
                  <a:srgbClr val="180CB4"/>
                </a:solidFill>
                <a:latin typeface="Times New Roman" panose="02020603050405020304" pitchFamily="18" charset="0"/>
                <a:cs typeface="Times New Roman" panose="02020603050405020304" pitchFamily="18" charset="0"/>
              </a:rPr>
              <a:t>lại</a:t>
            </a:r>
            <a:r>
              <a:rPr lang="en-US" sz="2300" dirty="0" smtClean="0">
                <a:solidFill>
                  <a:srgbClr val="180CB4"/>
                </a:solidFill>
                <a:latin typeface="Times New Roman" panose="02020603050405020304" pitchFamily="18" charset="0"/>
                <a:cs typeface="Times New Roman" panose="02020603050405020304" pitchFamily="18" charset="0"/>
              </a:rPr>
              <a:t>:</a:t>
            </a:r>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Qua </a:t>
            </a:r>
            <a:r>
              <a:rPr lang="en-US" sz="2300" dirty="0" err="1">
                <a:latin typeface="Times New Roman" panose="02020603050405020304" pitchFamily="18" charset="0"/>
                <a:cs typeface="Times New Roman" panose="02020603050405020304" pitchFamily="18" charset="0"/>
              </a:rPr>
              <a:t>truyện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Dế</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Mèn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lưu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kí</a:t>
            </a:r>
            <a:r>
              <a:rPr lang="en-US" sz="2300" dirty="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tác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giả</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cho</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thấy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Dế</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Mèn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phục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thiện</a:t>
            </a:r>
            <a:r>
              <a:rPr lang="en-US" sz="2300" dirty="0">
                <a:latin typeface="Times New Roman" panose="02020603050405020304" pitchFamily="18" charset="0"/>
                <a:cs typeface="Times New Roman" panose="02020603050405020304" pitchFamily="18" charset="0"/>
              </a:rPr>
              <a:t>. </a:t>
            </a:r>
            <a:endParaRPr lang="en-US" sz="2300" dirty="0">
              <a:latin typeface="Times New Roman" panose="02020603050405020304" pitchFamily="18" charset="0"/>
              <a:cs typeface="Times New Roman" panose="02020603050405020304" pitchFamily="18" charset="0"/>
            </a:endParaRPr>
          </a:p>
        </p:txBody>
      </p:sp>
      <p:sp>
        <p:nvSpPr>
          <p:cNvPr id="15" name="Rectangle 14"/>
          <p:cNvSpPr/>
          <p:nvPr/>
        </p:nvSpPr>
        <p:spPr>
          <a:xfrm>
            <a:off x="4606290" y="4197985"/>
            <a:ext cx="7494905" cy="1506855"/>
          </a:xfrm>
          <a:prstGeom prst="rect">
            <a:avLst/>
          </a:prstGeom>
        </p:spPr>
        <p:txBody>
          <a:bodyPr wrap="square">
            <a:spAutoFit/>
          </a:bodyPr>
          <a:lstStyle/>
          <a:p>
            <a:r>
              <a:rPr lang="en-US" sz="2300" b="1" u="sng" dirty="0">
                <a:solidFill>
                  <a:srgbClr val="FF0000"/>
                </a:solidFill>
                <a:latin typeface="Times New Roman" panose="02020603050405020304" pitchFamily="18" charset="0"/>
                <a:cs typeface="Times New Roman" panose="02020603050405020304" pitchFamily="18" charset="0"/>
              </a:rPr>
              <a:t>VD</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a:t>
            </a:r>
            <a:r>
              <a:rPr lang="en-US" sz="2300" dirty="0" err="1" smtClean="0">
                <a:latin typeface="Times New Roman" panose="02020603050405020304" pitchFamily="18" charset="0"/>
                <a:cs typeface="Times New Roman" panose="02020603050405020304" pitchFamily="18" charset="0"/>
              </a:rPr>
              <a:t>ạn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Lan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người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học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giỏi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nhất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lớp</a:t>
            </a:r>
            <a:r>
              <a:rPr lang="en-US" sz="2300" dirty="0" smtClean="0">
                <a:latin typeface="Times New Roman" panose="02020603050405020304" pitchFamily="18" charset="0"/>
                <a:cs typeface="Times New Roman" panose="02020603050405020304" pitchFamily="18" charset="0"/>
              </a:rPr>
              <a:t> 6A.</a:t>
            </a:r>
            <a:endParaRPr lang="en-US" sz="2300" dirty="0" smtClean="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a:p>
            <a:pPr algn="just"/>
            <a:r>
              <a:rPr lang="en-US" sz="2300" dirty="0">
                <a:solidFill>
                  <a:srgbClr val="180CB4"/>
                </a:solidFill>
                <a:latin typeface="Times New Roman" panose="02020603050405020304" pitchFamily="18" charset="0"/>
                <a:cs typeface="Times New Roman" panose="02020603050405020304" pitchFamily="18" charset="0"/>
              </a:rPr>
              <a:t>=&gt; </a:t>
            </a:r>
            <a:r>
              <a:rPr lang="en-US" sz="2300" dirty="0" err="1">
                <a:solidFill>
                  <a:srgbClr val="180CB4"/>
                </a:solidFill>
                <a:latin typeface="Times New Roman" panose="02020603050405020304" pitchFamily="18" charset="0"/>
                <a:cs typeface="Times New Roman" panose="02020603050405020304" pitchFamily="18" charset="0"/>
              </a:rPr>
              <a:t>Sửa</a:t>
            </a:r>
            <a:r>
              <a:rPr lang="en-US" sz="2300" dirty="0">
                <a:solidFill>
                  <a:srgbClr val="180CB4"/>
                </a:solidFill>
                <a:latin typeface="Times New Roman" panose="02020603050405020304" pitchFamily="18" charset="0"/>
                <a:cs typeface="Times New Roman" panose="02020603050405020304" pitchFamily="18" charset="0"/>
              </a:rPr>
              <a:t> </a:t>
            </a:r>
            <a:r>
              <a:rPr lang="en-US" sz="2300" dirty="0" err="1">
                <a:solidFill>
                  <a:srgbClr val="180CB4"/>
                </a:solidFill>
                <a:latin typeface="Times New Roman" panose="02020603050405020304" pitchFamily="18" charset="0"/>
                <a:cs typeface="Times New Roman" panose="02020603050405020304" pitchFamily="18" charset="0"/>
              </a:rPr>
              <a:t>lại</a:t>
            </a:r>
            <a:r>
              <a:rPr lang="en-US" sz="2300" dirty="0" smtClean="0">
                <a:solidFill>
                  <a:srgbClr val="180CB4"/>
                </a:solidFill>
                <a:latin typeface="Times New Roman" panose="02020603050405020304" pitchFamily="18" charset="0"/>
                <a:cs typeface="Times New Roman" panose="02020603050405020304" pitchFamily="18" charset="0"/>
              </a:rPr>
              <a:t>:</a:t>
            </a:r>
            <a:r>
              <a:rPr lang="en-US" sz="2300" b="1" dirty="0" smtClean="0">
                <a:solidFill>
                  <a:srgbClr val="FF0000"/>
                </a:solidFill>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Bạn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Lan </a:t>
            </a:r>
            <a:r>
              <a:rPr lang="en-US" sz="2300" dirty="0" err="1" smtClean="0">
                <a:latin typeface="Times New Roman" panose="02020603050405020304" pitchFamily="18" charset="0"/>
                <a:cs typeface="Times New Roman" panose="02020603050405020304" pitchFamily="18" charset="0"/>
              </a:rPr>
              <a:t>là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người</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học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giỏi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nhất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lớp</a:t>
            </a:r>
            <a:r>
              <a:rPr lang="en-US" sz="2300" dirty="0">
                <a:latin typeface="Times New Roman" panose="02020603050405020304" pitchFamily="18" charset="0"/>
                <a:cs typeface="Times New Roman" panose="02020603050405020304" pitchFamily="18" charset="0"/>
              </a:rPr>
              <a:t> 6A.</a:t>
            </a:r>
            <a:endParaRPr lang="en-US" sz="2300" dirty="0">
              <a:latin typeface="Times New Roman" panose="02020603050405020304" pitchFamily="18" charset="0"/>
              <a:cs typeface="Times New Roman" panose="02020603050405020304" pitchFamily="18" charset="0"/>
            </a:endParaRPr>
          </a:p>
          <a:p>
            <a:pPr algn="just"/>
            <a:endParaRPr lang="en-US" sz="2300" dirty="0">
              <a:latin typeface="Times New Roman" panose="02020603050405020304" pitchFamily="18" charset="0"/>
              <a:cs typeface="Times New Roman" panose="02020603050405020304" pitchFamily="18" charset="0"/>
            </a:endParaRPr>
          </a:p>
        </p:txBody>
      </p:sp>
      <p:sp>
        <p:nvSpPr>
          <p:cNvPr id="13" name="Text Box 12"/>
          <p:cNvSpPr txBox="1"/>
          <p:nvPr/>
        </p:nvSpPr>
        <p:spPr>
          <a:xfrm>
            <a:off x="4583430" y="837565"/>
            <a:ext cx="2827020" cy="398780"/>
          </a:xfrm>
          <a:prstGeom prst="rect">
            <a:avLst/>
          </a:prstGeom>
          <a:noFill/>
        </p:spPr>
        <p:txBody>
          <a:bodyPr wrap="square" rtlCol="0">
            <a:spAutoFit/>
          </a:bodyPr>
          <a:p>
            <a:r>
              <a:rPr lang="en-US" sz="2000" b="1">
                <a:solidFill>
                  <a:srgbClr val="180CB4"/>
                </a:solidFill>
                <a:latin typeface="Times New Roman" panose="02020603050405020304" pitchFamily="18" charset="0"/>
                <a:cs typeface="Times New Roman" panose="02020603050405020304" pitchFamily="18" charset="0"/>
              </a:rPr>
              <a:t>- Thiếu chủ ngữ</a:t>
            </a:r>
            <a:endParaRPr lang="en-US" sz="2000" b="1">
              <a:solidFill>
                <a:srgbClr val="180CB4"/>
              </a:solidFill>
              <a:latin typeface="Times New Roman" panose="02020603050405020304" pitchFamily="18" charset="0"/>
              <a:cs typeface="Times New Roman" panose="02020603050405020304" pitchFamily="18" charset="0"/>
            </a:endParaRPr>
          </a:p>
        </p:txBody>
      </p:sp>
      <p:sp>
        <p:nvSpPr>
          <p:cNvPr id="14" name="Text Box 13"/>
          <p:cNvSpPr txBox="1"/>
          <p:nvPr/>
        </p:nvSpPr>
        <p:spPr>
          <a:xfrm>
            <a:off x="4650105" y="3443605"/>
            <a:ext cx="2827020" cy="398780"/>
          </a:xfrm>
          <a:prstGeom prst="rect">
            <a:avLst/>
          </a:prstGeom>
          <a:noFill/>
        </p:spPr>
        <p:txBody>
          <a:bodyPr wrap="square" rtlCol="0">
            <a:spAutoFit/>
          </a:bodyPr>
          <a:p>
            <a:r>
              <a:rPr lang="en-US" sz="2000" b="1">
                <a:solidFill>
                  <a:srgbClr val="180CB4"/>
                </a:solidFill>
                <a:latin typeface="Times New Roman" panose="02020603050405020304" pitchFamily="18" charset="0"/>
                <a:cs typeface="Times New Roman" panose="02020603050405020304" pitchFamily="18" charset="0"/>
              </a:rPr>
              <a:t>- Thiếu vị ngữ</a:t>
            </a:r>
            <a:endParaRPr lang="en-US" sz="2000" b="1">
              <a:solidFill>
                <a:srgbClr val="180CB4"/>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checkerboard(across)">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checkerboard(across)">
                                      <p:cBhvr>
                                        <p:cTn id="20" dur="500"/>
                                        <p:tgtEl>
                                          <p:spTgt spid="14"/>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checkerboard(across)">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P spid="12" grpId="0"/>
      <p:bldP spid="14"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200513"/>
            <a:ext cx="4162566" cy="2246769"/>
          </a:xfrm>
          <a:prstGeom prst="rect">
            <a:avLst/>
          </a:prstGeom>
          <a:noFill/>
        </p:spPr>
        <p:txBody>
          <a:bodyPr wrap="square" rtlCol="0">
            <a:spAutoFit/>
          </a:bodyPr>
          <a:lstStyle/>
          <a:p>
            <a:pPr algn="just"/>
            <a:r>
              <a:rPr lang="en-US" sz="2800" b="1" dirty="0" smtClean="0">
                <a:solidFill>
                  <a:srgbClr val="FF0000"/>
                </a:solidFill>
                <a:latin typeface="Times New Roman" panose="02020603050405020304" pitchFamily="18" charset="0"/>
                <a:cs typeface="Times New Roman" panose="02020603050405020304" pitchFamily="18" charset="0"/>
              </a:rPr>
              <a:t>II. PHẦN TIẾNG VIỆT</a:t>
            </a:r>
            <a:endParaRPr lang="en-US" sz="2800" dirty="0" smtClean="0">
              <a:latin typeface="Times New Roman" panose="02020603050405020304" pitchFamily="18" charset="0"/>
              <a:cs typeface="Times New Roman" panose="02020603050405020304" pitchFamily="18" charset="0"/>
            </a:endParaRPr>
          </a:p>
          <a:p>
            <a:r>
              <a:rPr lang="en-US" sz="2800" b="1" dirty="0" smtClean="0">
                <a:solidFill>
                  <a:srgbClr val="FF0000"/>
                </a:solidFill>
                <a:latin typeface="Times New Roman" panose="02020603050405020304" pitchFamily="18" charset="0"/>
                <a:cs typeface="Times New Roman" panose="02020603050405020304" pitchFamily="18" charset="0"/>
              </a:rPr>
              <a:t> 1. </a:t>
            </a:r>
            <a:r>
              <a:rPr lang="en-US" sz="2800" b="1" dirty="0" err="1" smtClean="0">
                <a:solidFill>
                  <a:srgbClr val="FF0000"/>
                </a:solidFill>
                <a:latin typeface="Times New Roman" panose="02020603050405020304" pitchFamily="18" charset="0"/>
                <a:cs typeface="Times New Roman" panose="02020603050405020304" pitchFamily="18" charset="0"/>
              </a:rPr>
              <a:t>Ngữ</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pháp</a:t>
            </a:r>
            <a:endParaRPr lang="en-US" sz="2800" b="1" dirty="0" smtClean="0">
              <a:solidFill>
                <a:srgbClr val="FF0000"/>
              </a:solidFill>
              <a:latin typeface="Times New Roman" panose="02020603050405020304" pitchFamily="18" charset="0"/>
              <a:cs typeface="Times New Roman" panose="02020603050405020304" pitchFamily="18" charset="0"/>
            </a:endParaRPr>
          </a:p>
          <a:p>
            <a:endParaRPr lang="en-US" sz="2800" b="1" dirty="0" smtClean="0">
              <a:solidFill>
                <a:srgbClr val="FF0000"/>
              </a:solidFill>
              <a:latin typeface="Times New Roman" panose="02020603050405020304" pitchFamily="18" charset="0"/>
              <a:cs typeface="Times New Roman" panose="02020603050405020304" pitchFamily="18" charset="0"/>
            </a:endParaRPr>
          </a:p>
          <a:p>
            <a:endParaRPr lang="en-US" sz="2800" b="1" dirty="0" smtClean="0">
              <a:solidFill>
                <a:srgbClr val="FF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p:txBody>
      </p:sp>
      <p:sp>
        <p:nvSpPr>
          <p:cNvPr id="3" name="Rectangle 2"/>
          <p:cNvSpPr/>
          <p:nvPr/>
        </p:nvSpPr>
        <p:spPr>
          <a:xfrm>
            <a:off x="127326" y="1205642"/>
            <a:ext cx="1738809"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1.1. </a:t>
            </a:r>
            <a:r>
              <a:rPr lang="en-US" sz="2400" b="1" dirty="0" err="1" smtClean="0">
                <a:solidFill>
                  <a:srgbClr val="C00000"/>
                </a:solidFill>
                <a:latin typeface="Times New Roman" panose="02020603050405020304" pitchFamily="18" charset="0"/>
                <a:cs typeface="Times New Roman" panose="02020603050405020304" pitchFamily="18" charset="0"/>
              </a:rPr>
              <a:t>Từ</a:t>
            </a:r>
            <a:r>
              <a:rPr lang="en-US" sz="2400" b="1" dirty="0" smtClean="0">
                <a:solidFill>
                  <a:srgbClr val="C00000"/>
                </a:solidFill>
                <a:latin typeface="Times New Roman" panose="02020603050405020304" pitchFamily="18" charset="0"/>
                <a:cs typeface="Times New Roman" panose="02020603050405020304" pitchFamily="18" charset="0"/>
              </a:rPr>
              <a:t> </a:t>
            </a:r>
            <a:r>
              <a:rPr lang="en-US" sz="2400" b="1" dirty="0" err="1" smtClean="0">
                <a:solidFill>
                  <a:srgbClr val="C00000"/>
                </a:solidFill>
                <a:latin typeface="Times New Roman" panose="02020603050405020304" pitchFamily="18" charset="0"/>
                <a:cs typeface="Times New Roman" panose="02020603050405020304" pitchFamily="18" charset="0"/>
              </a:rPr>
              <a:t>loại</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27326" y="1721899"/>
            <a:ext cx="3571216" cy="46166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1.2. </a:t>
            </a:r>
            <a:r>
              <a:rPr lang="en-US" sz="2400" b="1" dirty="0" err="1" smtClean="0">
                <a:solidFill>
                  <a:srgbClr val="C00000"/>
                </a:solidFill>
                <a:latin typeface="Times New Roman" panose="02020603050405020304" pitchFamily="18" charset="0"/>
                <a:cs typeface="Times New Roman" panose="02020603050405020304" pitchFamily="18" charset="0"/>
              </a:rPr>
              <a:t>Câu</a:t>
            </a:r>
            <a:r>
              <a:rPr lang="en-US" sz="2400" b="1"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Gồm</a:t>
            </a:r>
            <a:r>
              <a:rPr lang="en-US" sz="2400" dirty="0" smtClean="0">
                <a:solidFill>
                  <a:srgbClr val="C00000"/>
                </a:solidFill>
                <a:latin typeface="Times New Roman" panose="02020603050405020304" pitchFamily="18" charset="0"/>
                <a:cs typeface="Times New Roman" panose="02020603050405020304" pitchFamily="18" charset="0"/>
              </a:rPr>
              <a:t> 4 </a:t>
            </a:r>
            <a:r>
              <a:rPr lang="en-US" sz="2400" dirty="0" err="1" smtClean="0">
                <a:solidFill>
                  <a:srgbClr val="C00000"/>
                </a:solidFill>
                <a:latin typeface="Times New Roman" panose="02020603050405020304" pitchFamily="18" charset="0"/>
                <a:cs typeface="Times New Roman" panose="02020603050405020304" pitchFamily="18" charset="0"/>
              </a:rPr>
              <a:t>phần</a:t>
            </a:r>
            <a:endParaRPr lang="en-US" sz="2400" dirty="0">
              <a:solidFill>
                <a:srgbClr val="0070C0"/>
              </a:solidFill>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a:off x="4053385" y="0"/>
            <a:ext cx="136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72002" y="0"/>
            <a:ext cx="13648"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41493" y="2276264"/>
            <a:ext cx="4507928" cy="461665"/>
          </a:xfrm>
          <a:prstGeom prst="rect">
            <a:avLst/>
          </a:prstGeom>
        </p:spPr>
        <p:txBody>
          <a:bodyPr wrap="square">
            <a:spAutoFit/>
          </a:bodyPr>
          <a:lstStyle/>
          <a:p>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Các</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thành</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phần</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chính</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a:solidFill>
                  <a:srgbClr val="180CB4"/>
                </a:solidFill>
                <a:latin typeface="Times New Roman" panose="02020603050405020304" pitchFamily="18" charset="0"/>
                <a:cs typeface="Times New Roman" panose="02020603050405020304" pitchFamily="18" charset="0"/>
              </a:rPr>
              <a:t>của</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câu</a:t>
            </a:r>
            <a:r>
              <a:rPr lang="en-US" sz="2400" b="1" dirty="0" smtClean="0">
                <a:solidFill>
                  <a:srgbClr val="180CB4"/>
                </a:solidFill>
                <a:latin typeface="Times New Roman" panose="02020603050405020304" pitchFamily="18" charset="0"/>
                <a:cs typeface="Times New Roman" panose="02020603050405020304" pitchFamily="18" charset="0"/>
              </a:rPr>
              <a:t> </a:t>
            </a:r>
            <a:endParaRPr lang="en-US" sz="2400" b="1" dirty="0">
              <a:solidFill>
                <a:srgbClr val="180CB4"/>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59306" y="2920621"/>
            <a:ext cx="4094328" cy="461665"/>
          </a:xfrm>
          <a:prstGeom prst="rect">
            <a:avLst/>
          </a:prstGeom>
          <a:noFill/>
        </p:spPr>
        <p:txBody>
          <a:bodyPr wrap="square" rtlCol="0">
            <a:spAutoFit/>
          </a:bodyPr>
          <a:lstStyle/>
          <a:p>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Câu</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trần</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thuật</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đơn</a:t>
            </a:r>
            <a:endParaRPr lang="en-US" sz="2400" b="1" dirty="0">
              <a:solidFill>
                <a:srgbClr val="180CB4"/>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300254" y="3551102"/>
            <a:ext cx="4271747" cy="461665"/>
          </a:xfrm>
          <a:prstGeom prst="rect">
            <a:avLst/>
          </a:prstGeom>
          <a:noFill/>
        </p:spPr>
        <p:txBody>
          <a:bodyPr wrap="square" rtlCol="0">
            <a:spAutoFit/>
          </a:bodyPr>
          <a:lstStyle/>
          <a:p>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Chữa</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lỗi</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về</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chủ</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ngữ</a:t>
            </a:r>
            <a:r>
              <a:rPr lang="en-US" sz="2400" b="1" dirty="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và</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vị</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ngữ</a:t>
            </a:r>
            <a:endParaRPr lang="en-US" sz="2400" b="1" dirty="0">
              <a:solidFill>
                <a:srgbClr val="180CB4"/>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300254" y="4181583"/>
            <a:ext cx="4094328" cy="461665"/>
          </a:xfrm>
          <a:prstGeom prst="rect">
            <a:avLst/>
          </a:prstGeom>
          <a:noFill/>
        </p:spPr>
        <p:txBody>
          <a:bodyPr wrap="square" rtlCol="0">
            <a:spAutoFit/>
          </a:bodyPr>
          <a:lstStyle/>
          <a:p>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Dấu</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câu</a:t>
            </a:r>
            <a:r>
              <a:rPr lang="en-US" sz="2400" b="1" dirty="0" smtClean="0">
                <a:solidFill>
                  <a:srgbClr val="180CB4"/>
                </a:solidFill>
                <a:latin typeface="Times New Roman" panose="02020603050405020304" pitchFamily="18" charset="0"/>
                <a:cs typeface="Times New Roman" panose="02020603050405020304" pitchFamily="18" charset="0"/>
              </a:rPr>
              <a:t>.</a:t>
            </a:r>
            <a:endParaRPr lang="en-US" sz="2400" b="1" dirty="0">
              <a:solidFill>
                <a:srgbClr val="180CB4"/>
              </a:solidFill>
              <a:latin typeface="Times New Roman" panose="02020603050405020304" pitchFamily="18" charset="0"/>
              <a:cs typeface="Times New Roman" panose="02020603050405020304" pitchFamily="18" charset="0"/>
            </a:endParaRPr>
          </a:p>
        </p:txBody>
      </p:sp>
      <p:sp>
        <p:nvSpPr>
          <p:cNvPr id="17" name="Rectangle 4"/>
          <p:cNvSpPr>
            <a:spLocks noChangeArrowheads="1"/>
          </p:cNvSpPr>
          <p:nvPr/>
        </p:nvSpPr>
        <p:spPr bwMode="auto">
          <a:xfrm>
            <a:off x="4808425" y="95536"/>
            <a:ext cx="2478563"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spcBef>
                <a:spcPct val="20000"/>
              </a:spcBef>
              <a:buFont typeface="Arial" panose="020B0604020202020204" pitchFamily="34" charset="0"/>
              <a:buNone/>
            </a:pPr>
            <a:r>
              <a:rPr lang="en-US" altLang="en-US" sz="2300" b="1" dirty="0" smtClean="0">
                <a:solidFill>
                  <a:srgbClr val="FF0000"/>
                </a:solidFill>
                <a:latin typeface="Times New Roman" panose="02020603050405020304" pitchFamily="18" charset="0"/>
                <a:cs typeface="Times New Roman" panose="02020603050405020304" pitchFamily="18" charset="0"/>
              </a:rPr>
              <a:t>1.2.4. </a:t>
            </a:r>
            <a:r>
              <a:rPr lang="en-US" altLang="en-US" sz="2300" b="1" dirty="0" err="1" smtClean="0">
                <a:solidFill>
                  <a:srgbClr val="FF0000"/>
                </a:solidFill>
                <a:latin typeface="Times New Roman" panose="02020603050405020304" pitchFamily="18" charset="0"/>
                <a:cs typeface="Times New Roman" panose="02020603050405020304" pitchFamily="18" charset="0"/>
              </a:rPr>
              <a:t>Các</a:t>
            </a:r>
            <a:r>
              <a:rPr lang="en-US" altLang="en-US" sz="2300" b="1" dirty="0" smtClean="0">
                <a:solidFill>
                  <a:srgbClr val="FF0000"/>
                </a:solidFill>
                <a:latin typeface="Times New Roman" panose="02020603050405020304" pitchFamily="18" charset="0"/>
                <a:cs typeface="Times New Roman" panose="02020603050405020304" pitchFamily="18" charset="0"/>
              </a:rPr>
              <a:t> </a:t>
            </a:r>
            <a:r>
              <a:rPr lang="en-US" altLang="en-US" sz="2300" b="1" dirty="0" err="1" smtClean="0">
                <a:solidFill>
                  <a:srgbClr val="FF0000"/>
                </a:solidFill>
                <a:latin typeface="Times New Roman" panose="02020603050405020304" pitchFamily="18" charset="0"/>
                <a:cs typeface="Times New Roman" panose="02020603050405020304" pitchFamily="18" charset="0"/>
              </a:rPr>
              <a:t>dấu</a:t>
            </a:r>
            <a:r>
              <a:rPr lang="en-US" altLang="en-US" sz="2300" b="1" dirty="0" smtClean="0">
                <a:solidFill>
                  <a:srgbClr val="FF0000"/>
                </a:solidFill>
                <a:latin typeface="Times New Roman" panose="02020603050405020304" pitchFamily="18" charset="0"/>
                <a:cs typeface="Times New Roman" panose="02020603050405020304" pitchFamily="18" charset="0"/>
              </a:rPr>
              <a:t> </a:t>
            </a:r>
            <a:r>
              <a:rPr lang="en-US" altLang="en-US" sz="2300" b="1" dirty="0" err="1" smtClean="0">
                <a:solidFill>
                  <a:srgbClr val="FF0000"/>
                </a:solidFill>
                <a:latin typeface="Times New Roman" panose="02020603050405020304" pitchFamily="18" charset="0"/>
                <a:cs typeface="Times New Roman" panose="02020603050405020304" pitchFamily="18" charset="0"/>
              </a:rPr>
              <a:t>câu</a:t>
            </a:r>
            <a:endParaRPr lang="en-US" altLang="en-US" sz="23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18" name="Table 17"/>
          <p:cNvGraphicFramePr>
            <a:graphicFrameLocks noGrp="1"/>
          </p:cNvGraphicFramePr>
          <p:nvPr/>
        </p:nvGraphicFramePr>
        <p:xfrm>
          <a:off x="4749421" y="933634"/>
          <a:ext cx="7328848" cy="3973974"/>
        </p:xfrm>
        <a:graphic>
          <a:graphicData uri="http://schemas.openxmlformats.org/drawingml/2006/table">
            <a:tbl>
              <a:tblPr firstRow="1" bandRow="1">
                <a:tableStyleId>{5C22544A-7EE6-4342-B048-85BDC9FD1C3A}</a:tableStyleId>
              </a:tblPr>
              <a:tblGrid>
                <a:gridCol w="2688609"/>
                <a:gridCol w="4640239"/>
              </a:tblGrid>
              <a:tr h="669691">
                <a:tc>
                  <a:txBody>
                    <a:bodyPr/>
                    <a:lstStyle/>
                    <a:p>
                      <a:pPr algn="ctr"/>
                      <a:r>
                        <a:rPr lang="en-US" sz="2300" dirty="0" err="1" smtClean="0">
                          <a:solidFill>
                            <a:srgbClr val="FF0000"/>
                          </a:solidFill>
                          <a:latin typeface="Times New Roman" panose="02020603050405020304" pitchFamily="18" charset="0"/>
                          <a:cs typeface="Times New Roman" panose="02020603050405020304" pitchFamily="18" charset="0"/>
                        </a:rPr>
                        <a:t>Dấu</a:t>
                      </a:r>
                      <a:r>
                        <a:rPr lang="en-US" sz="2300" baseline="0" dirty="0" smtClean="0">
                          <a:solidFill>
                            <a:srgbClr val="FF0000"/>
                          </a:solidFill>
                          <a:latin typeface="Times New Roman" panose="02020603050405020304" pitchFamily="18" charset="0"/>
                          <a:cs typeface="Times New Roman" panose="02020603050405020304" pitchFamily="18" charset="0"/>
                        </a:rPr>
                        <a:t> </a:t>
                      </a:r>
                      <a:r>
                        <a:rPr lang="en-US" sz="2300" baseline="0" dirty="0" err="1" smtClean="0">
                          <a:solidFill>
                            <a:srgbClr val="FF0000"/>
                          </a:solidFill>
                          <a:latin typeface="Times New Roman" panose="02020603050405020304" pitchFamily="18" charset="0"/>
                          <a:cs typeface="Times New Roman" panose="02020603050405020304" pitchFamily="18" charset="0"/>
                        </a:rPr>
                        <a:t>câu</a:t>
                      </a:r>
                      <a:endParaRPr lang="en-US" sz="2300" dirty="0">
                        <a:solidFill>
                          <a:srgbClr val="FF000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300" dirty="0" err="1" smtClean="0">
                          <a:solidFill>
                            <a:srgbClr val="FF0000"/>
                          </a:solidFill>
                          <a:latin typeface="Times New Roman" panose="02020603050405020304" pitchFamily="18" charset="0"/>
                          <a:cs typeface="Times New Roman" panose="02020603050405020304" pitchFamily="18" charset="0"/>
                        </a:rPr>
                        <a:t>Công</a:t>
                      </a:r>
                      <a:r>
                        <a:rPr lang="en-US" sz="2300" baseline="0" dirty="0" smtClean="0">
                          <a:solidFill>
                            <a:srgbClr val="FF0000"/>
                          </a:solidFill>
                          <a:latin typeface="Times New Roman" panose="02020603050405020304" pitchFamily="18" charset="0"/>
                          <a:cs typeface="Times New Roman" panose="02020603050405020304" pitchFamily="18" charset="0"/>
                        </a:rPr>
                        <a:t> </a:t>
                      </a:r>
                      <a:r>
                        <a:rPr lang="en-US" sz="2300" baseline="0" dirty="0" err="1" smtClean="0">
                          <a:solidFill>
                            <a:srgbClr val="FF0000"/>
                          </a:solidFill>
                          <a:latin typeface="Times New Roman" panose="02020603050405020304" pitchFamily="18" charset="0"/>
                          <a:cs typeface="Times New Roman" panose="02020603050405020304" pitchFamily="18" charset="0"/>
                        </a:rPr>
                        <a:t>dụng</a:t>
                      </a:r>
                      <a:endParaRPr lang="en-US" sz="2300" dirty="0">
                        <a:solidFill>
                          <a:srgbClr val="FF000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89244">
                <a:tc>
                  <a:txBody>
                    <a:bodyPr/>
                    <a:lstStyle/>
                    <a:p>
                      <a:pPr algn="l"/>
                      <a:endParaRPr lang="en-US" sz="2300" dirty="0">
                        <a:solidFill>
                          <a:srgbClr val="7030A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buFontTx/>
                        <a:buNone/>
                      </a:pPr>
                      <a:endParaRPr lang="en-US" sz="2300" dirty="0">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82029">
                <a:tc>
                  <a:txBody>
                    <a:bodyPr/>
                    <a:lstStyle/>
                    <a:p>
                      <a:pPr algn="l"/>
                      <a:endParaRPr lang="en-US" sz="2300" dirty="0">
                        <a:solidFill>
                          <a:srgbClr val="7030A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US" sz="2300" dirty="0">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4813">
                <a:tc>
                  <a:txBody>
                    <a:bodyPr/>
                    <a:lstStyle/>
                    <a:p>
                      <a:pPr algn="l"/>
                      <a:endParaRPr lang="en-US" sz="2300" dirty="0">
                        <a:solidFill>
                          <a:srgbClr val="7030A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US" sz="2300" dirty="0">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58197">
                <a:tc>
                  <a:txBody>
                    <a:bodyPr/>
                    <a:lstStyle/>
                    <a:p>
                      <a:pPr algn="l"/>
                      <a:endParaRPr lang="en-US" sz="2300" dirty="0">
                        <a:solidFill>
                          <a:srgbClr val="7030A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US" sz="2300" baseline="0" dirty="0" smtClean="0">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4"/>
          <p:cNvSpPr/>
          <p:nvPr/>
        </p:nvSpPr>
        <p:spPr>
          <a:xfrm>
            <a:off x="4667533" y="1721899"/>
            <a:ext cx="2156342" cy="461665"/>
          </a:xfrm>
          <a:prstGeom prst="rect">
            <a:avLst/>
          </a:prstGeom>
        </p:spPr>
        <p:txBody>
          <a:bodyPr wrap="square">
            <a:spAutoFit/>
          </a:bodyPr>
          <a:lstStyle/>
          <a:p>
            <a:r>
              <a:rPr lang="en-US" sz="2300" dirty="0">
                <a:solidFill>
                  <a:srgbClr val="7030A0"/>
                </a:solidFill>
                <a:latin typeface="Times New Roman" panose="02020603050405020304" pitchFamily="18" charset="0"/>
                <a:cs typeface="Times New Roman" panose="02020603050405020304" pitchFamily="18" charset="0"/>
              </a:rPr>
              <a:t>1. </a:t>
            </a:r>
            <a:r>
              <a:rPr lang="en-US" sz="2300" dirty="0" err="1">
                <a:solidFill>
                  <a:srgbClr val="7030A0"/>
                </a:solidFill>
                <a:latin typeface="Times New Roman" panose="02020603050405020304" pitchFamily="18" charset="0"/>
                <a:cs typeface="Times New Roman" panose="02020603050405020304" pitchFamily="18" charset="0"/>
              </a:rPr>
              <a:t>Dấu</a:t>
            </a:r>
            <a:r>
              <a:rPr lang="en-US" sz="2300" dirty="0">
                <a:solidFill>
                  <a:srgbClr val="7030A0"/>
                </a:solidFill>
                <a:latin typeface="Times New Roman" panose="02020603050405020304" pitchFamily="18" charset="0"/>
                <a:cs typeface="Times New Roman" panose="02020603050405020304" pitchFamily="18" charset="0"/>
              </a:rPr>
              <a:t> </a:t>
            </a:r>
            <a:r>
              <a:rPr lang="en-US" sz="2300" dirty="0" err="1" smtClean="0">
                <a:solidFill>
                  <a:srgbClr val="7030A0"/>
                </a:solidFill>
                <a:latin typeface="Times New Roman" panose="02020603050405020304" pitchFamily="18" charset="0"/>
                <a:cs typeface="Times New Roman" panose="02020603050405020304" pitchFamily="18" charset="0"/>
              </a:rPr>
              <a:t>chấm</a:t>
            </a:r>
            <a:r>
              <a:rPr lang="en-US" sz="2300" dirty="0" smtClean="0">
                <a:solidFill>
                  <a:srgbClr val="7030A0"/>
                </a:solidFill>
                <a:latin typeface="Times New Roman" panose="02020603050405020304" pitchFamily="18" charset="0"/>
                <a:cs typeface="Times New Roman" panose="02020603050405020304" pitchFamily="18" charset="0"/>
              </a:rPr>
              <a:t> (</a:t>
            </a:r>
            <a:r>
              <a:rPr lang="en-US" sz="2400" b="1" dirty="0" smtClean="0">
                <a:solidFill>
                  <a:srgbClr val="7030A0"/>
                </a:solidFill>
                <a:latin typeface="Times New Roman" panose="02020603050405020304" pitchFamily="18" charset="0"/>
                <a:cs typeface="Times New Roman" panose="02020603050405020304" pitchFamily="18" charset="0"/>
              </a:rPr>
              <a:t>.</a:t>
            </a:r>
            <a:r>
              <a:rPr lang="en-US" sz="2300" dirty="0" smtClean="0">
                <a:solidFill>
                  <a:srgbClr val="7030A0"/>
                </a:solidFill>
                <a:latin typeface="Times New Roman" panose="02020603050405020304" pitchFamily="18" charset="0"/>
                <a:cs typeface="Times New Roman" panose="02020603050405020304" pitchFamily="18" charset="0"/>
              </a:rPr>
              <a:t>)</a:t>
            </a:r>
            <a:endParaRPr lang="en-US" sz="2300" dirty="0">
              <a:solidFill>
                <a:srgbClr val="7030A0"/>
              </a:solidFill>
              <a:latin typeface="Times New Roman" panose="02020603050405020304" pitchFamily="18" charset="0"/>
              <a:cs typeface="Times New Roman" panose="02020603050405020304" pitchFamily="18" charset="0"/>
            </a:endParaRPr>
          </a:p>
        </p:txBody>
      </p:sp>
      <p:sp>
        <p:nvSpPr>
          <p:cNvPr id="7" name="Rectangle 6"/>
          <p:cNvSpPr/>
          <p:nvPr/>
        </p:nvSpPr>
        <p:spPr>
          <a:xfrm>
            <a:off x="7404841" y="1667307"/>
            <a:ext cx="4318586" cy="446276"/>
          </a:xfrm>
          <a:prstGeom prst="rect">
            <a:avLst/>
          </a:prstGeom>
        </p:spPr>
        <p:txBody>
          <a:bodyPr wrap="square">
            <a:spAutoFit/>
          </a:bodyPr>
          <a:lstStyle/>
          <a:p>
            <a:pPr algn="just"/>
            <a:r>
              <a:rPr lang="en-US" sz="2300" dirty="0" err="1">
                <a:latin typeface="Times New Roman" panose="02020603050405020304" pitchFamily="18" charset="0"/>
                <a:cs typeface="Times New Roman" panose="02020603050405020304" pitchFamily="18" charset="0"/>
              </a:rPr>
              <a:t>Dùng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thúc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câu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trần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thuật</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
        <p:nvSpPr>
          <p:cNvPr id="11" name="Rectangle 10"/>
          <p:cNvSpPr/>
          <p:nvPr/>
        </p:nvSpPr>
        <p:spPr>
          <a:xfrm>
            <a:off x="4704305" y="2447282"/>
            <a:ext cx="2565879" cy="461665"/>
          </a:xfrm>
          <a:prstGeom prst="rect">
            <a:avLst/>
          </a:prstGeom>
        </p:spPr>
        <p:txBody>
          <a:bodyPr wrap="square">
            <a:spAutoFit/>
          </a:bodyPr>
          <a:lstStyle/>
          <a:p>
            <a:r>
              <a:rPr lang="en-US" sz="2300" dirty="0">
                <a:solidFill>
                  <a:srgbClr val="7030A0"/>
                </a:solidFill>
                <a:latin typeface="Times New Roman" panose="02020603050405020304" pitchFamily="18" charset="0"/>
                <a:cs typeface="Times New Roman" panose="02020603050405020304" pitchFamily="18" charset="0"/>
              </a:rPr>
              <a:t>2. </a:t>
            </a:r>
            <a:r>
              <a:rPr lang="en-US" sz="2300" dirty="0" err="1">
                <a:solidFill>
                  <a:srgbClr val="7030A0"/>
                </a:solidFill>
                <a:latin typeface="Times New Roman" panose="02020603050405020304" pitchFamily="18" charset="0"/>
                <a:cs typeface="Times New Roman" panose="02020603050405020304" pitchFamily="18" charset="0"/>
              </a:rPr>
              <a:t>Dấu</a:t>
            </a:r>
            <a:r>
              <a:rPr lang="en-US" sz="2300" dirty="0">
                <a:solidFill>
                  <a:srgbClr val="7030A0"/>
                </a:solidFill>
                <a:latin typeface="Times New Roman" panose="02020603050405020304" pitchFamily="18" charset="0"/>
                <a:cs typeface="Times New Roman" panose="02020603050405020304" pitchFamily="18" charset="0"/>
              </a:rPr>
              <a:t> </a:t>
            </a:r>
            <a:r>
              <a:rPr lang="en-US" sz="2300" dirty="0" err="1">
                <a:solidFill>
                  <a:srgbClr val="7030A0"/>
                </a:solidFill>
                <a:latin typeface="Times New Roman" panose="02020603050405020304" pitchFamily="18" charset="0"/>
                <a:cs typeface="Times New Roman" panose="02020603050405020304" pitchFamily="18" charset="0"/>
              </a:rPr>
              <a:t>chấm</a:t>
            </a:r>
            <a:r>
              <a:rPr lang="en-US" sz="2300" dirty="0">
                <a:solidFill>
                  <a:srgbClr val="7030A0"/>
                </a:solidFill>
                <a:latin typeface="Times New Roman" panose="02020603050405020304" pitchFamily="18" charset="0"/>
                <a:cs typeface="Times New Roman" panose="02020603050405020304" pitchFamily="18" charset="0"/>
              </a:rPr>
              <a:t> </a:t>
            </a:r>
            <a:r>
              <a:rPr lang="en-US" sz="2300" dirty="0" err="1" smtClean="0">
                <a:solidFill>
                  <a:srgbClr val="7030A0"/>
                </a:solidFill>
                <a:latin typeface="Times New Roman" panose="02020603050405020304" pitchFamily="18" charset="0"/>
                <a:cs typeface="Times New Roman" panose="02020603050405020304" pitchFamily="18" charset="0"/>
              </a:rPr>
              <a:t>hỏi</a:t>
            </a:r>
            <a:r>
              <a:rPr lang="en-US" sz="2300" dirty="0" smtClean="0">
                <a:solidFill>
                  <a:srgbClr val="7030A0"/>
                </a:solidFill>
                <a:latin typeface="Times New Roman" panose="02020603050405020304" pitchFamily="18" charset="0"/>
                <a:cs typeface="Times New Roman" panose="02020603050405020304" pitchFamily="18" charset="0"/>
              </a:rPr>
              <a:t> (</a:t>
            </a:r>
            <a:r>
              <a:rPr lang="en-US" sz="2400" b="1" dirty="0" smtClean="0">
                <a:solidFill>
                  <a:srgbClr val="7030A0"/>
                </a:solidFill>
                <a:latin typeface="Times New Roman" panose="02020603050405020304" pitchFamily="18" charset="0"/>
                <a:cs typeface="Times New Roman" panose="02020603050405020304" pitchFamily="18" charset="0"/>
              </a:rPr>
              <a:t>?</a:t>
            </a:r>
            <a:r>
              <a:rPr lang="en-US" sz="2300" dirty="0" smtClean="0">
                <a:solidFill>
                  <a:srgbClr val="7030A0"/>
                </a:solidFill>
                <a:latin typeface="Times New Roman" panose="02020603050405020304" pitchFamily="18" charset="0"/>
                <a:cs typeface="Times New Roman" panose="02020603050405020304" pitchFamily="18" charset="0"/>
              </a:rPr>
              <a:t>)</a:t>
            </a:r>
            <a:endParaRPr lang="en-US" sz="2300" dirty="0">
              <a:solidFill>
                <a:srgbClr val="7030A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7393012" y="2447282"/>
            <a:ext cx="3865161" cy="446276"/>
          </a:xfrm>
          <a:prstGeom prst="rect">
            <a:avLst/>
          </a:prstGeom>
        </p:spPr>
        <p:txBody>
          <a:bodyPr wrap="none">
            <a:spAutoFit/>
          </a:bodyPr>
          <a:lstStyle/>
          <a:p>
            <a:pPr algn="just"/>
            <a:r>
              <a:rPr lang="en-US" sz="2300" dirty="0" err="1">
                <a:latin typeface="Times New Roman" panose="02020603050405020304" pitchFamily="18" charset="0"/>
                <a:cs typeface="Times New Roman" panose="02020603050405020304" pitchFamily="18" charset="0"/>
              </a:rPr>
              <a:t>Dùng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thúc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câu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nghi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vấn</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
        <p:nvSpPr>
          <p:cNvPr id="13" name="Rectangle 12"/>
          <p:cNvSpPr/>
          <p:nvPr/>
        </p:nvSpPr>
        <p:spPr>
          <a:xfrm>
            <a:off x="4704306" y="3244334"/>
            <a:ext cx="2688705" cy="461665"/>
          </a:xfrm>
          <a:prstGeom prst="rect">
            <a:avLst/>
          </a:prstGeom>
        </p:spPr>
        <p:txBody>
          <a:bodyPr wrap="square">
            <a:spAutoFit/>
          </a:bodyPr>
          <a:lstStyle/>
          <a:p>
            <a:r>
              <a:rPr lang="en-US" sz="2300" dirty="0">
                <a:solidFill>
                  <a:srgbClr val="7030A0"/>
                </a:solidFill>
                <a:latin typeface="Times New Roman" panose="02020603050405020304" pitchFamily="18" charset="0"/>
                <a:cs typeface="Times New Roman" panose="02020603050405020304" pitchFamily="18" charset="0"/>
              </a:rPr>
              <a:t>3. </a:t>
            </a:r>
            <a:r>
              <a:rPr lang="en-US" sz="2300" dirty="0" err="1">
                <a:solidFill>
                  <a:srgbClr val="7030A0"/>
                </a:solidFill>
                <a:latin typeface="Times New Roman" panose="02020603050405020304" pitchFamily="18" charset="0"/>
                <a:cs typeface="Times New Roman" panose="02020603050405020304" pitchFamily="18" charset="0"/>
              </a:rPr>
              <a:t>Dấu</a:t>
            </a:r>
            <a:r>
              <a:rPr lang="en-US" sz="2300" dirty="0">
                <a:solidFill>
                  <a:srgbClr val="7030A0"/>
                </a:solidFill>
                <a:latin typeface="Times New Roman" panose="02020603050405020304" pitchFamily="18" charset="0"/>
                <a:cs typeface="Times New Roman" panose="02020603050405020304" pitchFamily="18" charset="0"/>
              </a:rPr>
              <a:t> </a:t>
            </a:r>
            <a:r>
              <a:rPr lang="en-US" sz="2300" dirty="0" err="1">
                <a:solidFill>
                  <a:srgbClr val="7030A0"/>
                </a:solidFill>
                <a:latin typeface="Times New Roman" panose="02020603050405020304" pitchFamily="18" charset="0"/>
                <a:cs typeface="Times New Roman" panose="02020603050405020304" pitchFamily="18" charset="0"/>
              </a:rPr>
              <a:t>chấm</a:t>
            </a:r>
            <a:r>
              <a:rPr lang="en-US" sz="2300" dirty="0">
                <a:solidFill>
                  <a:srgbClr val="7030A0"/>
                </a:solidFill>
                <a:latin typeface="Times New Roman" panose="02020603050405020304" pitchFamily="18" charset="0"/>
                <a:cs typeface="Times New Roman" panose="02020603050405020304" pitchFamily="18" charset="0"/>
              </a:rPr>
              <a:t> </a:t>
            </a:r>
            <a:r>
              <a:rPr lang="en-US" sz="2300" dirty="0" smtClean="0">
                <a:solidFill>
                  <a:srgbClr val="7030A0"/>
                </a:solidFill>
                <a:latin typeface="Times New Roman" panose="02020603050405020304" pitchFamily="18" charset="0"/>
                <a:cs typeface="Times New Roman" panose="02020603050405020304" pitchFamily="18" charset="0"/>
              </a:rPr>
              <a:t>than (</a:t>
            </a:r>
            <a:r>
              <a:rPr lang="en-US" sz="2400" b="1" dirty="0" smtClean="0">
                <a:solidFill>
                  <a:srgbClr val="7030A0"/>
                </a:solidFill>
                <a:latin typeface="Times New Roman" panose="02020603050405020304" pitchFamily="18" charset="0"/>
                <a:cs typeface="Times New Roman" panose="02020603050405020304" pitchFamily="18" charset="0"/>
              </a:rPr>
              <a:t>!</a:t>
            </a:r>
            <a:r>
              <a:rPr lang="en-US" sz="2300" dirty="0" smtClean="0">
                <a:solidFill>
                  <a:srgbClr val="7030A0"/>
                </a:solidFill>
                <a:latin typeface="Times New Roman" panose="02020603050405020304" pitchFamily="18" charset="0"/>
                <a:cs typeface="Times New Roman" panose="02020603050405020304" pitchFamily="18" charset="0"/>
              </a:rPr>
              <a:t>)</a:t>
            </a:r>
            <a:endParaRPr lang="en-US" sz="2300" dirty="0">
              <a:solidFill>
                <a:srgbClr val="7030A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7414035" y="3191272"/>
            <a:ext cx="3914854" cy="446276"/>
          </a:xfrm>
          <a:prstGeom prst="rect">
            <a:avLst/>
          </a:prstGeom>
        </p:spPr>
        <p:txBody>
          <a:bodyPr wrap="none">
            <a:spAutoFit/>
          </a:bodyPr>
          <a:lstStyle/>
          <a:p>
            <a:pPr algn="just"/>
            <a:r>
              <a:rPr lang="en-US" sz="2300" dirty="0" err="1">
                <a:latin typeface="Times New Roman" panose="02020603050405020304" pitchFamily="18" charset="0"/>
                <a:cs typeface="Times New Roman" panose="02020603050405020304" pitchFamily="18" charset="0"/>
              </a:rPr>
              <a:t>Dùng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thúc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câu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thán</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
        <p:nvSpPr>
          <p:cNvPr id="15" name="Rectangle 14"/>
          <p:cNvSpPr/>
          <p:nvPr/>
        </p:nvSpPr>
        <p:spPr>
          <a:xfrm>
            <a:off x="4704306" y="4066545"/>
            <a:ext cx="2514255" cy="461665"/>
          </a:xfrm>
          <a:prstGeom prst="rect">
            <a:avLst/>
          </a:prstGeom>
        </p:spPr>
        <p:txBody>
          <a:bodyPr wrap="square">
            <a:spAutoFit/>
          </a:bodyPr>
          <a:lstStyle/>
          <a:p>
            <a:r>
              <a:rPr lang="en-US" sz="2300" dirty="0">
                <a:solidFill>
                  <a:srgbClr val="7030A0"/>
                </a:solidFill>
                <a:latin typeface="Times New Roman" panose="02020603050405020304" pitchFamily="18" charset="0"/>
                <a:cs typeface="Times New Roman" panose="02020603050405020304" pitchFamily="18" charset="0"/>
              </a:rPr>
              <a:t>4. </a:t>
            </a:r>
            <a:r>
              <a:rPr lang="en-US" sz="2300" dirty="0" err="1">
                <a:solidFill>
                  <a:srgbClr val="7030A0"/>
                </a:solidFill>
                <a:latin typeface="Times New Roman" panose="02020603050405020304" pitchFamily="18" charset="0"/>
                <a:cs typeface="Times New Roman" panose="02020603050405020304" pitchFamily="18" charset="0"/>
              </a:rPr>
              <a:t>Dấu</a:t>
            </a:r>
            <a:r>
              <a:rPr lang="en-US" sz="2300" dirty="0">
                <a:solidFill>
                  <a:srgbClr val="7030A0"/>
                </a:solidFill>
                <a:latin typeface="Times New Roman" panose="02020603050405020304" pitchFamily="18" charset="0"/>
                <a:cs typeface="Times New Roman" panose="02020603050405020304" pitchFamily="18" charset="0"/>
              </a:rPr>
              <a:t> </a:t>
            </a:r>
            <a:r>
              <a:rPr lang="en-US" sz="2300" dirty="0" err="1" smtClean="0">
                <a:solidFill>
                  <a:srgbClr val="7030A0"/>
                </a:solidFill>
                <a:latin typeface="Times New Roman" panose="02020603050405020304" pitchFamily="18" charset="0"/>
                <a:cs typeface="Times New Roman" panose="02020603050405020304" pitchFamily="18" charset="0"/>
              </a:rPr>
              <a:t>phẩy</a:t>
            </a:r>
            <a:r>
              <a:rPr lang="en-US" sz="2300" dirty="0" smtClean="0">
                <a:solidFill>
                  <a:srgbClr val="7030A0"/>
                </a:solidFill>
                <a:latin typeface="Times New Roman" panose="02020603050405020304" pitchFamily="18" charset="0"/>
                <a:cs typeface="Times New Roman" panose="02020603050405020304" pitchFamily="18" charset="0"/>
              </a:rPr>
              <a:t> (</a:t>
            </a:r>
            <a:r>
              <a:rPr lang="en-US" sz="2400" b="1" dirty="0" smtClean="0">
                <a:solidFill>
                  <a:srgbClr val="7030A0"/>
                </a:solidFill>
                <a:latin typeface="Times New Roman" panose="02020603050405020304" pitchFamily="18" charset="0"/>
                <a:cs typeface="Times New Roman" panose="02020603050405020304" pitchFamily="18" charset="0"/>
              </a:rPr>
              <a:t>,</a:t>
            </a:r>
            <a:r>
              <a:rPr lang="en-US" sz="2300" dirty="0" smtClean="0">
                <a:solidFill>
                  <a:srgbClr val="7030A0"/>
                </a:solidFill>
                <a:latin typeface="Times New Roman" panose="02020603050405020304" pitchFamily="18" charset="0"/>
                <a:cs typeface="Times New Roman" panose="02020603050405020304" pitchFamily="18" charset="0"/>
              </a:rPr>
              <a:t>)</a:t>
            </a:r>
            <a:endParaRPr lang="en-US" sz="2300" dirty="0">
              <a:solidFill>
                <a:srgbClr val="7030A0"/>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7409629" y="4043083"/>
            <a:ext cx="4414991" cy="446276"/>
          </a:xfrm>
          <a:prstGeom prst="rect">
            <a:avLst/>
          </a:prstGeom>
        </p:spPr>
        <p:txBody>
          <a:bodyPr wrap="none">
            <a:spAutoFit/>
          </a:bodyPr>
          <a:lstStyle/>
          <a:p>
            <a:pPr algn="just"/>
            <a:r>
              <a:rPr lang="en-US" sz="2300" dirty="0" err="1">
                <a:latin typeface="Times New Roman" panose="02020603050405020304" pitchFamily="18" charset="0"/>
                <a:cs typeface="Times New Roman" panose="02020603050405020304" pitchFamily="18" charset="0"/>
              </a:rPr>
              <a:t>Dùng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đánh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dấu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vế</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câu</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5" grpId="0"/>
      <p:bldP spid="7" grpId="0"/>
      <p:bldP spid="11" grpId="0"/>
      <p:bldP spid="12" grpId="0"/>
      <p:bldP spid="13" grpId="0"/>
      <p:bldP spid="14" grpId="0"/>
      <p:bldP spid="15"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5529" y="655102"/>
          <a:ext cx="12096471" cy="6174312"/>
        </p:xfrm>
        <a:graphic>
          <a:graphicData uri="http://schemas.openxmlformats.org/drawingml/2006/table">
            <a:tbl>
              <a:tblPr firstRow="1" bandRow="1">
                <a:tableStyleId>{5C22544A-7EE6-4342-B048-85BDC9FD1C3A}</a:tableStyleId>
              </a:tblPr>
              <a:tblGrid>
                <a:gridCol w="2483898"/>
                <a:gridCol w="9612573"/>
              </a:tblGrid>
              <a:tr h="504960">
                <a:tc>
                  <a:txBody>
                    <a:bodyPr/>
                    <a:lstStyle/>
                    <a:p>
                      <a:pPr algn="ctr"/>
                      <a:r>
                        <a:rPr lang="en-US" sz="2000" dirty="0" err="1" smtClean="0">
                          <a:solidFill>
                            <a:srgbClr val="FF0000"/>
                          </a:solidFill>
                          <a:latin typeface="Times New Roman" panose="02020603050405020304" pitchFamily="18" charset="0"/>
                          <a:cs typeface="Times New Roman" panose="02020603050405020304" pitchFamily="18" charset="0"/>
                        </a:rPr>
                        <a:t>Phép</a:t>
                      </a:r>
                      <a:r>
                        <a:rPr lang="en-US" sz="2000" baseline="0" dirty="0" smtClean="0">
                          <a:solidFill>
                            <a:srgbClr val="FF0000"/>
                          </a:solidFill>
                          <a:latin typeface="Times New Roman" panose="02020603050405020304" pitchFamily="18" charset="0"/>
                          <a:cs typeface="Times New Roman" panose="02020603050405020304" pitchFamily="18" charset="0"/>
                        </a:rPr>
                        <a:t> </a:t>
                      </a:r>
                      <a:r>
                        <a:rPr lang="en-US" sz="2000" baseline="0" dirty="0" err="1" smtClean="0">
                          <a:solidFill>
                            <a:srgbClr val="FF0000"/>
                          </a:solidFill>
                          <a:latin typeface="Times New Roman" panose="02020603050405020304" pitchFamily="18" charset="0"/>
                          <a:cs typeface="Times New Roman" panose="02020603050405020304" pitchFamily="18" charset="0"/>
                        </a:rPr>
                        <a:t>tu</a:t>
                      </a:r>
                      <a:r>
                        <a:rPr lang="en-US" sz="2000" baseline="0" dirty="0" smtClean="0">
                          <a:solidFill>
                            <a:srgbClr val="FF0000"/>
                          </a:solidFill>
                          <a:latin typeface="Times New Roman" panose="02020603050405020304" pitchFamily="18" charset="0"/>
                          <a:cs typeface="Times New Roman" panose="02020603050405020304" pitchFamily="18" charset="0"/>
                        </a:rPr>
                        <a:t> </a:t>
                      </a:r>
                      <a:r>
                        <a:rPr lang="en-US" sz="2000" baseline="0" dirty="0" err="1" smtClean="0">
                          <a:solidFill>
                            <a:srgbClr val="FF0000"/>
                          </a:solidFill>
                          <a:latin typeface="Times New Roman" panose="02020603050405020304" pitchFamily="18" charset="0"/>
                          <a:cs typeface="Times New Roman" panose="02020603050405020304" pitchFamily="18" charset="0"/>
                        </a:rPr>
                        <a:t>từ</a:t>
                      </a:r>
                      <a:r>
                        <a:rPr lang="en-US" sz="2000" baseline="0" dirty="0" smtClean="0">
                          <a:solidFill>
                            <a:srgbClr val="FF0000"/>
                          </a:solidFill>
                          <a:latin typeface="Times New Roman" panose="02020603050405020304" pitchFamily="18" charset="0"/>
                          <a:cs typeface="Times New Roman" panose="02020603050405020304" pitchFamily="18" charset="0"/>
                        </a:rPr>
                        <a:t> </a:t>
                      </a:r>
                      <a:endParaRPr lang="en-US" sz="2000" dirty="0">
                        <a:solidFill>
                          <a:srgbClr val="FF000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err="1" smtClean="0">
                          <a:solidFill>
                            <a:srgbClr val="FF0000"/>
                          </a:solidFill>
                          <a:latin typeface="Times New Roman" panose="02020603050405020304" pitchFamily="18" charset="0"/>
                          <a:cs typeface="Times New Roman" panose="02020603050405020304" pitchFamily="18" charset="0"/>
                        </a:rPr>
                        <a:t>Đặc</a:t>
                      </a:r>
                      <a:r>
                        <a:rPr lang="en-US" sz="2000" baseline="0" dirty="0" smtClean="0">
                          <a:solidFill>
                            <a:srgbClr val="FF0000"/>
                          </a:solidFill>
                          <a:latin typeface="Times New Roman" panose="02020603050405020304" pitchFamily="18" charset="0"/>
                          <a:cs typeface="Times New Roman" panose="02020603050405020304" pitchFamily="18" charset="0"/>
                        </a:rPr>
                        <a:t> </a:t>
                      </a:r>
                      <a:r>
                        <a:rPr lang="en-US" sz="2000" baseline="0" dirty="0" err="1" smtClean="0">
                          <a:solidFill>
                            <a:srgbClr val="FF0000"/>
                          </a:solidFill>
                          <a:latin typeface="Times New Roman" panose="02020603050405020304" pitchFamily="18" charset="0"/>
                          <a:cs typeface="Times New Roman" panose="02020603050405020304" pitchFamily="18" charset="0"/>
                        </a:rPr>
                        <a:t>điểm</a:t>
                      </a:r>
                      <a:r>
                        <a:rPr lang="en-US" sz="2000" baseline="0" dirty="0" smtClean="0">
                          <a:solidFill>
                            <a:srgbClr val="FF0000"/>
                          </a:solidFill>
                          <a:latin typeface="Times New Roman" panose="02020603050405020304" pitchFamily="18" charset="0"/>
                          <a:cs typeface="Times New Roman" panose="02020603050405020304" pitchFamily="18" charset="0"/>
                        </a:rPr>
                        <a:t> </a:t>
                      </a:r>
                      <a:r>
                        <a:rPr lang="en-US" sz="2000" baseline="0" dirty="0" err="1" smtClean="0">
                          <a:solidFill>
                            <a:srgbClr val="FF0000"/>
                          </a:solidFill>
                          <a:latin typeface="Times New Roman" panose="02020603050405020304" pitchFamily="18" charset="0"/>
                          <a:cs typeface="Times New Roman" panose="02020603050405020304" pitchFamily="18" charset="0"/>
                        </a:rPr>
                        <a:t>và</a:t>
                      </a:r>
                      <a:r>
                        <a:rPr lang="en-US" sz="2000" baseline="0" dirty="0" smtClean="0">
                          <a:solidFill>
                            <a:srgbClr val="FF0000"/>
                          </a:solidFill>
                          <a:latin typeface="Times New Roman" panose="02020603050405020304" pitchFamily="18" charset="0"/>
                          <a:cs typeface="Times New Roman" panose="02020603050405020304" pitchFamily="18" charset="0"/>
                        </a:rPr>
                        <a:t> </a:t>
                      </a:r>
                      <a:r>
                        <a:rPr lang="en-US" sz="2000" baseline="0" dirty="0" err="1" smtClean="0">
                          <a:solidFill>
                            <a:srgbClr val="FF0000"/>
                          </a:solidFill>
                          <a:latin typeface="Times New Roman" panose="02020603050405020304" pitchFamily="18" charset="0"/>
                          <a:cs typeface="Times New Roman" panose="02020603050405020304" pitchFamily="18" charset="0"/>
                        </a:rPr>
                        <a:t>tác</a:t>
                      </a:r>
                      <a:r>
                        <a:rPr lang="en-US" sz="2000" baseline="0" dirty="0" smtClean="0">
                          <a:solidFill>
                            <a:srgbClr val="FF0000"/>
                          </a:solidFill>
                          <a:latin typeface="Times New Roman" panose="02020603050405020304" pitchFamily="18" charset="0"/>
                          <a:cs typeface="Times New Roman" panose="02020603050405020304" pitchFamily="18" charset="0"/>
                        </a:rPr>
                        <a:t> </a:t>
                      </a:r>
                      <a:r>
                        <a:rPr lang="en-US" sz="2000" baseline="0" dirty="0" err="1" smtClean="0">
                          <a:solidFill>
                            <a:srgbClr val="FF0000"/>
                          </a:solidFill>
                          <a:latin typeface="Times New Roman" panose="02020603050405020304" pitchFamily="18" charset="0"/>
                          <a:cs typeface="Times New Roman" panose="02020603050405020304" pitchFamily="18" charset="0"/>
                        </a:rPr>
                        <a:t>dụng</a:t>
                      </a:r>
                      <a:endParaRPr lang="en-US" sz="2000" dirty="0" smtClean="0">
                        <a:solidFill>
                          <a:srgbClr val="FF000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89244">
                <a:tc>
                  <a:txBody>
                    <a:bodyPr/>
                    <a:lstStyle/>
                    <a:p>
                      <a:pPr algn="l"/>
                      <a:endParaRPr lang="en-US" sz="2000" b="1" dirty="0">
                        <a:solidFill>
                          <a:srgbClr val="0070C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buFontTx/>
                        <a:buNone/>
                      </a:pPr>
                      <a:endParaRPr lang="en-US" sz="2000" dirty="0" smtClean="0">
                        <a:solidFill>
                          <a:srgbClr val="0070C0"/>
                        </a:solidFill>
                        <a:latin typeface="Times New Roman" panose="02020603050405020304" pitchFamily="18" charset="0"/>
                        <a:cs typeface="Times New Roman" panose="02020603050405020304" pitchFamily="18" charset="0"/>
                      </a:endParaRPr>
                    </a:p>
                    <a:p>
                      <a:pPr marL="0" indent="0" algn="just">
                        <a:buFontTx/>
                        <a:buNone/>
                      </a:pPr>
                      <a:endParaRPr lang="en-US" sz="2000" dirty="0" smtClean="0">
                        <a:solidFill>
                          <a:srgbClr val="0070C0"/>
                        </a:solidFill>
                        <a:latin typeface="Times New Roman" panose="02020603050405020304" pitchFamily="18" charset="0"/>
                        <a:cs typeface="Times New Roman" panose="02020603050405020304" pitchFamily="18" charset="0"/>
                      </a:endParaRPr>
                    </a:p>
                    <a:p>
                      <a:pPr marL="0" indent="0" algn="just">
                        <a:buFontTx/>
                        <a:buNone/>
                      </a:pPr>
                      <a:endParaRPr lang="en-US" sz="2000" dirty="0" smtClean="0">
                        <a:solidFill>
                          <a:srgbClr val="0070C0"/>
                        </a:solidFill>
                        <a:latin typeface="Times New Roman" panose="02020603050405020304" pitchFamily="18" charset="0"/>
                        <a:cs typeface="Times New Roman" panose="02020603050405020304" pitchFamily="18" charset="0"/>
                      </a:endParaRPr>
                    </a:p>
                    <a:p>
                      <a:pPr marL="0" indent="0" algn="just">
                        <a:buFontTx/>
                        <a:buNone/>
                      </a:pPr>
                      <a:endParaRPr lang="en-US" sz="2000" dirty="0">
                        <a:solidFill>
                          <a:srgbClr val="0070C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82029">
                <a:tc>
                  <a:txBody>
                    <a:bodyPr/>
                    <a:lstStyle/>
                    <a:p>
                      <a:pPr algn="l"/>
                      <a:endParaRPr lang="en-US" sz="2000" b="1" dirty="0" smtClean="0">
                        <a:solidFill>
                          <a:srgbClr val="0070C0"/>
                        </a:solidFill>
                        <a:latin typeface="Times New Roman" panose="02020603050405020304" pitchFamily="18" charset="0"/>
                        <a:cs typeface="Times New Roman" panose="02020603050405020304" pitchFamily="18" charset="0"/>
                      </a:endParaRPr>
                    </a:p>
                    <a:p>
                      <a:pPr algn="l"/>
                      <a:endParaRPr lang="en-US" sz="2000" b="1" dirty="0" smtClean="0">
                        <a:solidFill>
                          <a:srgbClr val="0070C0"/>
                        </a:solidFill>
                        <a:latin typeface="Times New Roman" panose="02020603050405020304" pitchFamily="18" charset="0"/>
                        <a:cs typeface="Times New Roman" panose="02020603050405020304" pitchFamily="18" charset="0"/>
                      </a:endParaRPr>
                    </a:p>
                    <a:p>
                      <a:pPr algn="l"/>
                      <a:endParaRPr lang="en-US" sz="2000" b="1" dirty="0" smtClean="0">
                        <a:solidFill>
                          <a:srgbClr val="0070C0"/>
                        </a:solidFill>
                        <a:latin typeface="Times New Roman" panose="02020603050405020304" pitchFamily="18" charset="0"/>
                        <a:cs typeface="Times New Roman" panose="02020603050405020304" pitchFamily="18" charset="0"/>
                      </a:endParaRPr>
                    </a:p>
                    <a:p>
                      <a:pPr algn="l"/>
                      <a:endParaRPr lang="en-US" sz="2000" b="1" dirty="0" smtClean="0">
                        <a:solidFill>
                          <a:srgbClr val="0070C0"/>
                        </a:solidFill>
                        <a:latin typeface="Times New Roman" panose="02020603050405020304" pitchFamily="18" charset="0"/>
                        <a:cs typeface="Times New Roman" panose="02020603050405020304" pitchFamily="18" charset="0"/>
                      </a:endParaRPr>
                    </a:p>
                    <a:p>
                      <a:pPr algn="l"/>
                      <a:endParaRPr lang="en-US" sz="2000" b="1" dirty="0">
                        <a:solidFill>
                          <a:srgbClr val="0070C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n-US" sz="2000" b="0" dirty="0">
                        <a:solidFill>
                          <a:srgbClr val="0070C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8711">
                <a:tc>
                  <a:txBody>
                    <a:bodyPr/>
                    <a:lstStyle/>
                    <a:p>
                      <a:pPr algn="l"/>
                      <a:endParaRPr lang="en-US" sz="2000" b="1" baseline="0" dirty="0" smtClean="0">
                        <a:solidFill>
                          <a:srgbClr val="0070C0"/>
                        </a:solidFill>
                        <a:latin typeface="Times New Roman" panose="02020603050405020304" pitchFamily="18" charset="0"/>
                        <a:cs typeface="Times New Roman" panose="02020603050405020304" pitchFamily="18" charset="0"/>
                      </a:endParaRPr>
                    </a:p>
                    <a:p>
                      <a:pPr algn="l"/>
                      <a:endParaRPr lang="en-US" sz="2000" b="1" baseline="0" dirty="0" smtClean="0">
                        <a:solidFill>
                          <a:srgbClr val="0070C0"/>
                        </a:solidFill>
                        <a:latin typeface="Times New Roman" panose="02020603050405020304" pitchFamily="18" charset="0"/>
                        <a:cs typeface="Times New Roman" panose="02020603050405020304" pitchFamily="18" charset="0"/>
                      </a:endParaRPr>
                    </a:p>
                    <a:p>
                      <a:pPr algn="l"/>
                      <a:endParaRPr lang="en-US" sz="2000" b="1" dirty="0" smtClean="0">
                        <a:solidFill>
                          <a:srgbClr val="0070C0"/>
                        </a:solidFill>
                        <a:latin typeface="Times New Roman" panose="02020603050405020304" pitchFamily="18" charset="0"/>
                        <a:cs typeface="Times New Roman" panose="02020603050405020304" pitchFamily="18" charset="0"/>
                      </a:endParaRPr>
                    </a:p>
                    <a:p>
                      <a:pPr algn="l"/>
                      <a:endParaRPr lang="en-US" sz="2000" b="1" dirty="0">
                        <a:solidFill>
                          <a:srgbClr val="0070C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defRPr/>
                      </a:pPr>
                      <a:endParaRPr lang="en-US" sz="2000" baseline="0" dirty="0" smtClean="0">
                        <a:solidFill>
                          <a:srgbClr val="0070C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58197">
                <a:tc>
                  <a:txBody>
                    <a:bodyPr/>
                    <a:lstStyle/>
                    <a:p>
                      <a:pPr algn="l"/>
                      <a:endParaRPr lang="en-US" sz="2000" b="1" dirty="0">
                        <a:solidFill>
                          <a:srgbClr val="0070C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defRPr/>
                      </a:pPr>
                      <a:endParaRPr lang="en-US" sz="2000" baseline="0" dirty="0" smtClean="0">
                        <a:solidFill>
                          <a:srgbClr val="0070C0"/>
                        </a:solidFill>
                        <a:latin typeface="Times New Roman" panose="02020603050405020304" pitchFamily="18" charset="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defRPr/>
                      </a:pPr>
                      <a:endParaRPr lang="en-US" sz="2000" baseline="0" dirty="0" smtClean="0">
                        <a:solidFill>
                          <a:srgbClr val="0070C0"/>
                        </a:solidFill>
                        <a:latin typeface="Times New Roman" panose="02020603050405020304" pitchFamily="18" charset="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defRPr/>
                      </a:pPr>
                      <a:endParaRPr lang="en-US" sz="2000" baseline="0" dirty="0" smtClean="0">
                        <a:solidFill>
                          <a:srgbClr val="0070C0"/>
                        </a:solidFill>
                        <a:latin typeface="Times New Roman" panose="02020603050405020304" pitchFamily="18" charset="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defRPr/>
                      </a:pPr>
                      <a:endParaRPr lang="en-US" sz="2000" baseline="0" dirty="0" smtClean="0">
                        <a:solidFill>
                          <a:srgbClr val="0070C0"/>
                        </a:solidFill>
                        <a:latin typeface="Times New Roman" panose="02020603050405020304" pitchFamily="18" charset="0"/>
                        <a:cs typeface="Times New Roman" panose="02020603050405020304" pitchFamily="18" charset="0"/>
                      </a:endParaRPr>
                    </a:p>
                  </a:txBody>
                  <a:tcPr marL="121916" marR="121916" marT="60969" marB="609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3220874" y="40942"/>
            <a:ext cx="5145206" cy="461665"/>
          </a:xfrm>
          <a:prstGeom prst="rect">
            <a:avLst/>
          </a:prstGeom>
          <a:noFill/>
          <a:ln w="38100">
            <a:solidFill>
              <a:srgbClr val="00B050"/>
            </a:solidFill>
          </a:ln>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CÁC BIỆN PHÁP TU TỪ </a:t>
            </a:r>
            <a:r>
              <a:rPr lang="en-US" sz="2400" b="1" dirty="0" err="1" smtClean="0">
                <a:solidFill>
                  <a:srgbClr val="FF0000"/>
                </a:solidFill>
                <a:latin typeface="Times New Roman" panose="02020603050405020304" pitchFamily="18" charset="0"/>
                <a:cs typeface="Times New Roman" panose="02020603050405020304" pitchFamily="18" charset="0"/>
              </a:rPr>
              <a:t>TỪ</a:t>
            </a:r>
            <a:r>
              <a:rPr lang="en-US" sz="2400" b="1" dirty="0" smtClean="0">
                <a:solidFill>
                  <a:srgbClr val="FF0000"/>
                </a:solidFill>
                <a:latin typeface="Times New Roman" panose="02020603050405020304" pitchFamily="18" charset="0"/>
                <a:cs typeface="Times New Roman" panose="02020603050405020304" pitchFamily="18" charset="0"/>
              </a:rPr>
              <a:t> VỰNG</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22099" y="1292704"/>
            <a:ext cx="1297264" cy="430887"/>
          </a:xfrm>
          <a:prstGeom prst="rect">
            <a:avLst/>
          </a:prstGeom>
        </p:spPr>
        <p:txBody>
          <a:bodyPr wrap="square">
            <a:spAutoFit/>
          </a:bodyPr>
          <a:lstStyle/>
          <a:p>
            <a:r>
              <a:rPr lang="en-US" sz="2200" b="1" dirty="0">
                <a:solidFill>
                  <a:srgbClr val="0070C0"/>
                </a:solidFill>
                <a:latin typeface="Times New Roman" panose="02020603050405020304" pitchFamily="18" charset="0"/>
                <a:cs typeface="Times New Roman" panose="02020603050405020304" pitchFamily="18" charset="0"/>
              </a:rPr>
              <a:t>So </a:t>
            </a:r>
            <a:r>
              <a:rPr lang="en-US" sz="2200" b="1" dirty="0" err="1">
                <a:solidFill>
                  <a:srgbClr val="0070C0"/>
                </a:solidFill>
                <a:latin typeface="Times New Roman" panose="02020603050405020304" pitchFamily="18" charset="0"/>
                <a:cs typeface="Times New Roman" panose="02020603050405020304" pitchFamily="18" charset="0"/>
              </a:rPr>
              <a:t>sánh</a:t>
            </a:r>
            <a:endParaRPr lang="en-US" sz="2200" b="1" dirty="0">
              <a:solidFill>
                <a:srgbClr val="0070C0"/>
              </a:solidFill>
              <a:latin typeface="Times New Roman" panose="02020603050405020304" pitchFamily="18" charset="0"/>
              <a:cs typeface="Times New Roman" panose="02020603050405020304" pitchFamily="18" charset="0"/>
            </a:endParaRPr>
          </a:p>
        </p:txBody>
      </p:sp>
      <p:sp>
        <p:nvSpPr>
          <p:cNvPr id="5" name="Rectangle 4"/>
          <p:cNvSpPr/>
          <p:nvPr/>
        </p:nvSpPr>
        <p:spPr>
          <a:xfrm>
            <a:off x="2622644" y="1175436"/>
            <a:ext cx="9569355" cy="1323439"/>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So </a:t>
            </a:r>
            <a:r>
              <a:rPr lang="en-US" sz="2000" dirty="0" err="1">
                <a:latin typeface="Times New Roman" panose="02020603050405020304" pitchFamily="18" charset="0"/>
                <a:cs typeface="Times New Roman" panose="02020603050405020304" pitchFamily="18" charset="0"/>
              </a:rPr>
              <a:t>sánh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b="1" u="sng" dirty="0">
                <a:solidFill>
                  <a:srgbClr val="FF0000"/>
                </a:solidFill>
                <a:latin typeface="Times New Roman" panose="02020603050405020304" pitchFamily="18" charset="0"/>
                <a:cs typeface="Times New Roman" panose="02020603050405020304" pitchFamily="18" charset="0"/>
              </a:rPr>
              <a:t>VD:</a:t>
            </a:r>
            <a:r>
              <a:rPr lang="en-US" sz="2000" dirty="0">
                <a:latin typeface="Times New Roman" panose="02020603050405020304" pitchFamily="18" charset="0"/>
                <a:cs typeface="Times New Roman" panose="02020603050405020304" pitchFamily="18" charset="0"/>
              </a:rPr>
              <a:t>           </a:t>
            </a:r>
            <a:r>
              <a:rPr lang="en-US" sz="2000" u="sng" dirty="0" err="1">
                <a:solidFill>
                  <a:srgbClr val="0070C0"/>
                </a:solidFill>
                <a:latin typeface="Times New Roman" panose="02020603050405020304" pitchFamily="18" charset="0"/>
                <a:cs typeface="Times New Roman" panose="02020603050405020304" pitchFamily="18" charset="0"/>
              </a:rPr>
              <a:t>Công</a:t>
            </a:r>
            <a:r>
              <a:rPr lang="en-US" sz="2000" u="sng" dirty="0">
                <a:solidFill>
                  <a:srgbClr val="0070C0"/>
                </a:solidFill>
                <a:latin typeface="Times New Roman" panose="02020603050405020304" pitchFamily="18" charset="0"/>
                <a:cs typeface="Times New Roman" panose="02020603050405020304" pitchFamily="18" charset="0"/>
              </a:rPr>
              <a:t> cha </a:t>
            </a:r>
            <a:r>
              <a:rPr lang="en-US" sz="2000" dirty="0" err="1">
                <a:solidFill>
                  <a:srgbClr val="FF0000"/>
                </a:solidFill>
                <a:latin typeface="Times New Roman" panose="02020603050405020304" pitchFamily="18" charset="0"/>
                <a:cs typeface="Times New Roman" panose="02020603050405020304" pitchFamily="18" charset="0"/>
              </a:rPr>
              <a:t>như</a:t>
            </a:r>
            <a:r>
              <a:rPr lang="en-US" sz="2000" dirty="0">
                <a:solidFill>
                  <a:srgbClr val="0070C0"/>
                </a:solidFill>
                <a:latin typeface="Times New Roman" panose="02020603050405020304" pitchFamily="18" charset="0"/>
                <a:cs typeface="Times New Roman" panose="02020603050405020304" pitchFamily="18" charset="0"/>
              </a:rPr>
              <a:t> </a:t>
            </a:r>
            <a:r>
              <a:rPr lang="en-US" sz="2000" u="sng" dirty="0" err="1">
                <a:solidFill>
                  <a:srgbClr val="0070C0"/>
                </a:solidFill>
                <a:latin typeface="Times New Roman" panose="02020603050405020304" pitchFamily="18" charset="0"/>
                <a:cs typeface="Times New Roman" panose="02020603050405020304" pitchFamily="18" charset="0"/>
              </a:rPr>
              <a:t>núi</a:t>
            </a:r>
            <a:r>
              <a:rPr lang="en-US" sz="2000" u="sng" dirty="0">
                <a:solidFill>
                  <a:srgbClr val="0070C0"/>
                </a:solidFill>
                <a:latin typeface="Times New Roman" panose="02020603050405020304" pitchFamily="18" charset="0"/>
                <a:cs typeface="Times New Roman" panose="02020603050405020304" pitchFamily="18" charset="0"/>
              </a:rPr>
              <a:t> </a:t>
            </a:r>
            <a:r>
              <a:rPr lang="en-US" sz="2000" u="sng" dirty="0" err="1">
                <a:solidFill>
                  <a:srgbClr val="0070C0"/>
                </a:solidFill>
                <a:latin typeface="Times New Roman" panose="02020603050405020304" pitchFamily="18" charset="0"/>
                <a:cs typeface="Times New Roman" panose="02020603050405020304" pitchFamily="18" charset="0"/>
              </a:rPr>
              <a:t>Thái</a:t>
            </a:r>
            <a:r>
              <a:rPr lang="en-US" sz="2000" u="sng" dirty="0">
                <a:solidFill>
                  <a:srgbClr val="0070C0"/>
                </a:solidFill>
                <a:latin typeface="Times New Roman" panose="02020603050405020304" pitchFamily="18" charset="0"/>
                <a:cs typeface="Times New Roman" panose="02020603050405020304" pitchFamily="18" charset="0"/>
              </a:rPr>
              <a:t> </a:t>
            </a:r>
            <a:r>
              <a:rPr lang="en-US" sz="2000" u="sng" dirty="0" err="1">
                <a:solidFill>
                  <a:srgbClr val="0070C0"/>
                </a:solidFill>
                <a:latin typeface="Times New Roman" panose="02020603050405020304" pitchFamily="18" charset="0"/>
                <a:cs typeface="Times New Roman" panose="02020603050405020304" pitchFamily="18" charset="0"/>
              </a:rPr>
              <a:t>Sơn</a:t>
            </a:r>
            <a:endParaRPr lang="en-US" sz="2000" u="sng" dirty="0">
              <a:solidFill>
                <a:srgbClr val="0070C0"/>
              </a:solidFill>
              <a:latin typeface="Times New Roman" panose="02020603050405020304" pitchFamily="18" charset="0"/>
              <a:cs typeface="Times New Roman" panose="02020603050405020304" pitchFamily="18" charset="0"/>
            </a:endParaRPr>
          </a:p>
          <a:p>
            <a:pPr algn="just"/>
            <a:r>
              <a:rPr lang="en-US" sz="2000" dirty="0">
                <a:solidFill>
                  <a:srgbClr val="0070C0"/>
                </a:solidFill>
                <a:latin typeface="Times New Roman" panose="02020603050405020304" pitchFamily="18" charset="0"/>
                <a:cs typeface="Times New Roman" panose="02020603050405020304" pitchFamily="18" charset="0"/>
              </a:rPr>
              <a:t>        </a:t>
            </a:r>
            <a:r>
              <a:rPr lang="en-US" sz="2000" u="sng" dirty="0" err="1">
                <a:solidFill>
                  <a:srgbClr val="0070C0"/>
                </a:solidFill>
                <a:latin typeface="Times New Roman" panose="02020603050405020304" pitchFamily="18" charset="0"/>
                <a:cs typeface="Times New Roman" panose="02020603050405020304" pitchFamily="18" charset="0"/>
              </a:rPr>
              <a:t>Nghĩa</a:t>
            </a:r>
            <a:r>
              <a:rPr lang="en-US" sz="2000" u="sng" dirty="0">
                <a:solidFill>
                  <a:srgbClr val="0070C0"/>
                </a:solidFill>
                <a:latin typeface="Times New Roman" panose="02020603050405020304" pitchFamily="18" charset="0"/>
                <a:cs typeface="Times New Roman" panose="02020603050405020304" pitchFamily="18" charset="0"/>
              </a:rPr>
              <a:t> </a:t>
            </a:r>
            <a:r>
              <a:rPr lang="en-US" sz="2000" u="sng" dirty="0" err="1">
                <a:solidFill>
                  <a:srgbClr val="0070C0"/>
                </a:solidFill>
                <a:latin typeface="Times New Roman" panose="02020603050405020304" pitchFamily="18" charset="0"/>
                <a:cs typeface="Times New Roman" panose="02020603050405020304" pitchFamily="18" charset="0"/>
              </a:rPr>
              <a:t>mẹ</a:t>
            </a:r>
            <a:r>
              <a:rPr lang="en-US" sz="2000" u="sng"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như</a:t>
            </a:r>
            <a:r>
              <a:rPr lang="en-US" sz="2000" dirty="0">
                <a:solidFill>
                  <a:srgbClr val="0070C0"/>
                </a:solidFill>
                <a:latin typeface="Times New Roman" panose="02020603050405020304" pitchFamily="18" charset="0"/>
                <a:cs typeface="Times New Roman" panose="02020603050405020304" pitchFamily="18" charset="0"/>
              </a:rPr>
              <a:t> </a:t>
            </a:r>
            <a:r>
              <a:rPr lang="en-US" sz="2000" u="sng" dirty="0" err="1">
                <a:solidFill>
                  <a:srgbClr val="0070C0"/>
                </a:solidFill>
                <a:latin typeface="Times New Roman" panose="02020603050405020304" pitchFamily="18" charset="0"/>
                <a:cs typeface="Times New Roman" panose="02020603050405020304" pitchFamily="18" charset="0"/>
              </a:rPr>
              <a:t>nước</a:t>
            </a:r>
            <a:r>
              <a:rPr lang="en-US" sz="2000" u="sng" dirty="0">
                <a:solidFill>
                  <a:srgbClr val="0070C0"/>
                </a:solidFill>
                <a:latin typeface="Times New Roman" panose="02020603050405020304" pitchFamily="18" charset="0"/>
                <a:cs typeface="Times New Roman" panose="02020603050405020304" pitchFamily="18" charset="0"/>
              </a:rPr>
              <a:t> </a:t>
            </a:r>
            <a:r>
              <a:rPr lang="en-US" sz="2000" u="sng" dirty="0" err="1">
                <a:solidFill>
                  <a:srgbClr val="0070C0"/>
                </a:solidFill>
                <a:latin typeface="Times New Roman" panose="02020603050405020304" pitchFamily="18" charset="0"/>
                <a:cs typeface="Times New Roman" panose="02020603050405020304" pitchFamily="18" charset="0"/>
              </a:rPr>
              <a:t>trong</a:t>
            </a:r>
            <a:r>
              <a:rPr lang="en-US" sz="2000" u="sng" dirty="0">
                <a:solidFill>
                  <a:srgbClr val="0070C0"/>
                </a:solidFill>
                <a:latin typeface="Times New Roman" panose="02020603050405020304" pitchFamily="18" charset="0"/>
                <a:cs typeface="Times New Roman" panose="02020603050405020304" pitchFamily="18" charset="0"/>
              </a:rPr>
              <a:t> </a:t>
            </a:r>
            <a:r>
              <a:rPr lang="en-US" sz="2000" u="sng" dirty="0" err="1">
                <a:solidFill>
                  <a:srgbClr val="0070C0"/>
                </a:solidFill>
                <a:latin typeface="Times New Roman" panose="02020603050405020304" pitchFamily="18" charset="0"/>
                <a:cs typeface="Times New Roman" panose="02020603050405020304" pitchFamily="18" charset="0"/>
              </a:rPr>
              <a:t>nguồn</a:t>
            </a:r>
            <a:r>
              <a:rPr lang="en-US" sz="2000" u="sng"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chảy</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smtClean="0">
                <a:solidFill>
                  <a:srgbClr val="0070C0"/>
                </a:solidFill>
                <a:latin typeface="Times New Roman" panose="02020603050405020304" pitchFamily="18" charset="0"/>
                <a:cs typeface="Times New Roman" panose="02020603050405020304" pitchFamily="18" charset="0"/>
              </a:rPr>
              <a:t>ra.</a:t>
            </a:r>
            <a:endParaRPr lang="en-US" sz="2000" dirty="0">
              <a:solidFill>
                <a:srgbClr val="0070C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61989" y="5960239"/>
            <a:ext cx="1223773" cy="430887"/>
          </a:xfrm>
          <a:prstGeom prst="rect">
            <a:avLst/>
          </a:prstGeom>
        </p:spPr>
        <p:txBody>
          <a:bodyPr wrap="square">
            <a:spAutoFit/>
          </a:bodyPr>
          <a:lstStyle/>
          <a:p>
            <a:r>
              <a:rPr lang="en-US" sz="2200" b="1" dirty="0" err="1">
                <a:solidFill>
                  <a:srgbClr val="0070C0"/>
                </a:solidFill>
                <a:latin typeface="Times New Roman" panose="02020603050405020304" pitchFamily="18" charset="0"/>
                <a:cs typeface="Times New Roman" panose="02020603050405020304" pitchFamily="18" charset="0"/>
              </a:rPr>
              <a:t>Hoán</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dụ</a:t>
            </a:r>
            <a:endParaRPr lang="en-US" sz="2200" b="1" dirty="0">
              <a:solidFill>
                <a:srgbClr val="0070C0"/>
              </a:solidFill>
              <a:latin typeface="Times New Roman" panose="02020603050405020304" pitchFamily="18" charset="0"/>
              <a:cs typeface="Times New Roman" panose="02020603050405020304" pitchFamily="18" charset="0"/>
            </a:endParaRPr>
          </a:p>
        </p:txBody>
      </p:sp>
      <p:sp>
        <p:nvSpPr>
          <p:cNvPr id="7" name="Rectangle 6"/>
          <p:cNvSpPr/>
          <p:nvPr/>
        </p:nvSpPr>
        <p:spPr>
          <a:xfrm>
            <a:off x="2636292" y="5460833"/>
            <a:ext cx="9528412" cy="1323439"/>
          </a:xfrm>
          <a:prstGeom prst="rect">
            <a:avLst/>
          </a:prstGeom>
        </p:spPr>
        <p:txBody>
          <a:bodyPr wrap="square">
            <a:spAutoFit/>
          </a:bodyPr>
          <a:lstStyle/>
          <a:p>
            <a:pPr algn="just">
              <a:defRPr/>
            </a:pPr>
            <a:r>
              <a:rPr lang="en-US" sz="2000" dirty="0" err="1">
                <a:latin typeface="Times New Roman" panose="02020603050405020304" pitchFamily="18" charset="0"/>
                <a:cs typeface="Times New Roman" panose="02020603050405020304" pitchFamily="18" charset="0"/>
              </a:rPr>
              <a:t>Hoán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gũi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b="1" u="sng" dirty="0">
                <a:solidFill>
                  <a:srgbClr val="FF0000"/>
                </a:solidFill>
                <a:latin typeface="Times New Roman" panose="02020603050405020304" pitchFamily="18" charset="0"/>
                <a:cs typeface="Times New Roman" panose="02020603050405020304" pitchFamily="18" charset="0"/>
              </a:rPr>
              <a:t>VD:</a:t>
            </a:r>
            <a:r>
              <a:rPr lang="en-US" sz="2000" dirty="0">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Áo</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nâu</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liền</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với</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áo</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xanh</a:t>
            </a:r>
            <a:endParaRPr lang="en-US" sz="2000" dirty="0">
              <a:solidFill>
                <a:srgbClr val="FF0000"/>
              </a:solidFill>
              <a:latin typeface="Times New Roman" panose="02020603050405020304" pitchFamily="18" charset="0"/>
              <a:cs typeface="Times New Roman" panose="02020603050405020304" pitchFamily="18" charset="0"/>
            </a:endParaRPr>
          </a:p>
          <a:p>
            <a:pPr algn="just"/>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Nông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thôn</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cùng</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với</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thị</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thành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đứng</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lên</a:t>
            </a:r>
            <a:r>
              <a:rPr lang="en-US" sz="2000" dirty="0">
                <a:solidFill>
                  <a:srgbClr val="0070C0"/>
                </a:solidFill>
                <a:latin typeface="Times New Roman" panose="02020603050405020304" pitchFamily="18" charset="0"/>
                <a:cs typeface="Times New Roman" panose="02020603050405020304" pitchFamily="18" charset="0"/>
              </a:rPr>
              <a:t>.</a:t>
            </a:r>
            <a:endParaRPr lang="en-US" sz="2000" dirty="0">
              <a:solidFill>
                <a:srgbClr val="0070C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608996" y="4137001"/>
            <a:ext cx="9583003" cy="1323439"/>
          </a:xfrm>
          <a:prstGeom prst="rect">
            <a:avLst/>
          </a:prstGeom>
        </p:spPr>
        <p:txBody>
          <a:bodyPr wrap="square">
            <a:spAutoFit/>
          </a:bodyPr>
          <a:lstStyle/>
          <a:p>
            <a:pPr algn="just">
              <a:defRPr/>
            </a:pPr>
            <a:r>
              <a:rPr lang="en-US" sz="2000" dirty="0" err="1">
                <a:latin typeface="Times New Roman" panose="02020603050405020304" pitchFamily="18" charset="0"/>
                <a:cs typeface="Times New Roman" panose="02020603050405020304" pitchFamily="18" charset="0"/>
              </a:rPr>
              <a:t>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nét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defRPr/>
            </a:pPr>
            <a:r>
              <a:rPr lang="en-US" sz="2000" b="1" u="sng" dirty="0">
                <a:solidFill>
                  <a:srgbClr val="FF0000"/>
                </a:solidFill>
                <a:latin typeface="Times New Roman" panose="02020603050405020304" pitchFamily="18" charset="0"/>
                <a:cs typeface="Times New Roman" panose="02020603050405020304" pitchFamily="18" charset="0"/>
              </a:rPr>
              <a:t>VD</a:t>
            </a:r>
            <a:r>
              <a:rPr lang="en-US" sz="2000" u="sng" dirty="0">
                <a:solidFill>
                  <a:srgbClr val="FF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Người</a:t>
            </a:r>
            <a:r>
              <a:rPr lang="en-US" sz="2000" dirty="0">
                <a:solidFill>
                  <a:srgbClr val="FF0000"/>
                </a:solidFill>
                <a:latin typeface="Times New Roman" panose="02020603050405020304" pitchFamily="18" charset="0"/>
                <a:cs typeface="Times New Roman" panose="02020603050405020304" pitchFamily="18" charset="0"/>
              </a:rPr>
              <a:t> Cha </a:t>
            </a:r>
            <a:r>
              <a:rPr lang="en-US" sz="2000" dirty="0" err="1">
                <a:solidFill>
                  <a:srgbClr val="0070C0"/>
                </a:solidFill>
                <a:latin typeface="Times New Roman" panose="02020603050405020304" pitchFamily="18" charset="0"/>
                <a:cs typeface="Times New Roman" panose="02020603050405020304" pitchFamily="18" charset="0"/>
              </a:rPr>
              <a:t>mái</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tóc</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bạc</a:t>
            </a:r>
            <a:endParaRPr lang="en-US" sz="2000" dirty="0">
              <a:solidFill>
                <a:srgbClr val="0070C0"/>
              </a:solidFill>
              <a:latin typeface="Times New Roman" panose="02020603050405020304" pitchFamily="18" charset="0"/>
              <a:cs typeface="Times New Roman" panose="02020603050405020304" pitchFamily="18" charset="0"/>
            </a:endParaRPr>
          </a:p>
          <a:p>
            <a:pPr algn="just">
              <a:defRPr/>
            </a:pP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Đốt</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lửa</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cho</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anh</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nằm</a:t>
            </a:r>
            <a:endParaRPr lang="en-US" sz="2000" dirty="0"/>
          </a:p>
        </p:txBody>
      </p:sp>
      <p:sp>
        <p:nvSpPr>
          <p:cNvPr id="9" name="Rectangle 8"/>
          <p:cNvSpPr/>
          <p:nvPr/>
        </p:nvSpPr>
        <p:spPr>
          <a:xfrm>
            <a:off x="122099" y="4483980"/>
            <a:ext cx="930063" cy="430887"/>
          </a:xfrm>
          <a:prstGeom prst="rect">
            <a:avLst/>
          </a:prstGeom>
        </p:spPr>
        <p:txBody>
          <a:bodyPr wrap="none">
            <a:spAutoFit/>
          </a:bodyPr>
          <a:lstStyle/>
          <a:p>
            <a:r>
              <a:rPr lang="en-US" sz="2200" b="1" dirty="0" err="1">
                <a:solidFill>
                  <a:srgbClr val="0070C0"/>
                </a:solidFill>
                <a:latin typeface="Times New Roman" panose="02020603050405020304" pitchFamily="18" charset="0"/>
                <a:cs typeface="Times New Roman" panose="02020603050405020304" pitchFamily="18" charset="0"/>
              </a:rPr>
              <a:t>Ẩn</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dụ</a:t>
            </a:r>
            <a:endParaRPr lang="en-US" sz="2200" b="1" dirty="0">
              <a:solidFill>
                <a:srgbClr val="0070C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22099" y="2962036"/>
            <a:ext cx="1353256" cy="430887"/>
          </a:xfrm>
          <a:prstGeom prst="rect">
            <a:avLst/>
          </a:prstGeom>
        </p:spPr>
        <p:txBody>
          <a:bodyPr wrap="none">
            <a:spAutoFit/>
          </a:bodyPr>
          <a:lstStyle/>
          <a:p>
            <a:r>
              <a:rPr lang="en-US" sz="2200" b="1" dirty="0" err="1">
                <a:solidFill>
                  <a:srgbClr val="0070C0"/>
                </a:solidFill>
                <a:latin typeface="Times New Roman" panose="02020603050405020304" pitchFamily="18" charset="0"/>
                <a:cs typeface="Times New Roman" panose="02020603050405020304" pitchFamily="18" charset="0"/>
              </a:rPr>
              <a:t>Nhân</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hóa</a:t>
            </a:r>
            <a:endParaRPr lang="en-US" sz="2200" b="1" dirty="0">
              <a:solidFill>
                <a:srgbClr val="0070C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2608997" y="2497245"/>
            <a:ext cx="9583002" cy="1631216"/>
          </a:xfrm>
          <a:prstGeom prst="rect">
            <a:avLst/>
          </a:prstGeom>
        </p:spPr>
        <p:txBody>
          <a:bodyPr wrap="square">
            <a:spAutoFit/>
          </a:bodyPr>
          <a:lstStyle/>
          <a:p>
            <a:pPr algn="just"/>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ngữ</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r>
              <a:rPr lang="en-US" sz="2000" dirty="0" err="1" smtClean="0">
                <a:latin typeface="Times New Roman" panose="02020603050405020304" pitchFamily="18" charset="0"/>
                <a:cs typeface="Times New Roman" panose="02020603050405020304" pitchFamily="18" charset="0"/>
              </a:rPr>
              <a:t>gọi</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đồ</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gũi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b="1" u="sng" dirty="0">
                <a:solidFill>
                  <a:srgbClr val="FF0000"/>
                </a:solidFill>
                <a:latin typeface="Times New Roman" panose="02020603050405020304" pitchFamily="18" charset="0"/>
                <a:cs typeface="Times New Roman" panose="02020603050405020304" pitchFamily="18" charset="0"/>
              </a:rPr>
              <a:t>VD</a:t>
            </a:r>
            <a:r>
              <a:rPr lang="en-US" sz="2000" b="1"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Trâu</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ơi</a:t>
            </a:r>
            <a:r>
              <a:rPr lang="en-US" sz="2000" dirty="0">
                <a:solidFill>
                  <a:srgbClr val="0070C0"/>
                </a:solidFill>
                <a:latin typeface="Times New Roman" panose="02020603050405020304" pitchFamily="18" charset="0"/>
                <a:cs typeface="Times New Roman" panose="02020603050405020304" pitchFamily="18" charset="0"/>
              </a:rPr>
              <a:t>, ta </a:t>
            </a:r>
            <a:r>
              <a:rPr lang="en-US" sz="2000" dirty="0" err="1">
                <a:solidFill>
                  <a:srgbClr val="0070C0"/>
                </a:solidFill>
                <a:latin typeface="Times New Roman" panose="02020603050405020304" pitchFamily="18" charset="0"/>
                <a:cs typeface="Times New Roman" panose="02020603050405020304" pitchFamily="18" charset="0"/>
              </a:rPr>
              <a:t>bảo</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trâu</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này</a:t>
            </a:r>
            <a:endParaRPr lang="en-US" sz="2000" dirty="0">
              <a:solidFill>
                <a:srgbClr val="0070C0"/>
              </a:solidFill>
              <a:latin typeface="Times New Roman" panose="02020603050405020304" pitchFamily="18" charset="0"/>
              <a:cs typeface="Times New Roman" panose="02020603050405020304" pitchFamily="18" charset="0"/>
            </a:endParaRPr>
          </a:p>
          <a:p>
            <a:pPr algn="just"/>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Trâu</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ra</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ngoài</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ruộng</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trâu</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cày</a:t>
            </a:r>
            <a:r>
              <a:rPr lang="en-US" sz="2000" dirty="0">
                <a:solidFill>
                  <a:srgbClr val="0070C0"/>
                </a:solidFill>
                <a:latin typeface="Times New Roman" panose="02020603050405020304" pitchFamily="18" charset="0"/>
                <a:cs typeface="Times New Roman" panose="02020603050405020304" pitchFamily="18" charset="0"/>
              </a:rPr>
              <a:t> </a:t>
            </a:r>
            <a:r>
              <a:rPr lang="en-US" sz="2000" dirty="0" err="1">
                <a:solidFill>
                  <a:srgbClr val="0070C0"/>
                </a:solidFill>
                <a:latin typeface="Times New Roman" panose="02020603050405020304" pitchFamily="18" charset="0"/>
                <a:cs typeface="Times New Roman" panose="02020603050405020304" pitchFamily="18" charset="0"/>
              </a:rPr>
              <a:t>với</a:t>
            </a:r>
            <a:r>
              <a:rPr lang="en-US" sz="2000" dirty="0">
                <a:solidFill>
                  <a:srgbClr val="0070C0"/>
                </a:solidFill>
                <a:latin typeface="Times New Roman" panose="02020603050405020304" pitchFamily="18" charset="0"/>
                <a:cs typeface="Times New Roman" panose="02020603050405020304" pitchFamily="18" charset="0"/>
              </a:rPr>
              <a:t> ta.</a:t>
            </a:r>
            <a:endParaRPr lang="en-US" sz="20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heckerboard(across)">
                                      <p:cBhvr>
                                        <p:cTn id="10" dur="500"/>
                                        <p:tgtEl>
                                          <p:spTgt spid="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heckerboard(across)">
                                      <p:cBhvr>
                                        <p:cTn id="19" dur="500"/>
                                        <p:tgtEl>
                                          <p:spTgt spid="9"/>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heckerboard(across)">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heckerboard(across)">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checkerboard(across)">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10" grpId="0"/>
      <p:bldP spid="9" grpId="0"/>
      <p:bldP spid="6" grpId="0"/>
      <p:bldP spid="5" grpId="0"/>
      <p:bldP spid="11" grpId="0"/>
      <p:bldP spid="8"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621" y="39616"/>
            <a:ext cx="3766782"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III. PHẦN TẬP LÀM VĂN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171315" y="553085"/>
            <a:ext cx="3746500" cy="521970"/>
          </a:xfrm>
          <a:prstGeom prst="rect">
            <a:avLst/>
          </a:prstGeom>
          <a:noFill/>
          <a:ln w="28575">
            <a:solidFill>
              <a:srgbClr val="180CB4"/>
            </a:solidFill>
          </a:ln>
        </p:spPr>
        <p:txBody>
          <a:bodyPr wrap="square" rtlCol="0">
            <a:spAutoFit/>
          </a:bodyPr>
          <a:lstStyle/>
          <a:p>
            <a:pPr algn="ctr"/>
            <a:r>
              <a:rPr lang="en-US" sz="2800" b="1" dirty="0" err="1" smtClean="0">
                <a:solidFill>
                  <a:srgbClr val="180CB4"/>
                </a:solidFill>
                <a:latin typeface="Times New Roman" panose="02020603050405020304" pitchFamily="18" charset="0"/>
                <a:cs typeface="Times New Roman" panose="02020603050405020304" pitchFamily="18" charset="0"/>
              </a:rPr>
              <a:t>Văn</a:t>
            </a:r>
            <a:r>
              <a:rPr lang="en-US" sz="2800" b="1" dirty="0" smtClean="0">
                <a:solidFill>
                  <a:srgbClr val="180CB4"/>
                </a:solidFill>
                <a:latin typeface="Times New Roman" panose="02020603050405020304" pitchFamily="18" charset="0"/>
                <a:cs typeface="Times New Roman" panose="02020603050405020304" pitchFamily="18" charset="0"/>
              </a:rPr>
              <a:t> </a:t>
            </a:r>
            <a:r>
              <a:rPr lang="en-US" sz="2800" b="1" dirty="0" err="1" smtClean="0">
                <a:solidFill>
                  <a:srgbClr val="180CB4"/>
                </a:solidFill>
                <a:latin typeface="Times New Roman" panose="02020603050405020304" pitchFamily="18" charset="0"/>
                <a:cs typeface="Times New Roman" panose="02020603050405020304" pitchFamily="18" charset="0"/>
              </a:rPr>
              <a:t>miêu</a:t>
            </a:r>
            <a:r>
              <a:rPr lang="en-US" sz="2800" b="1" dirty="0" smtClean="0">
                <a:solidFill>
                  <a:srgbClr val="180CB4"/>
                </a:solidFill>
                <a:latin typeface="Times New Roman" panose="02020603050405020304" pitchFamily="18" charset="0"/>
                <a:cs typeface="Times New Roman" panose="02020603050405020304" pitchFamily="18" charset="0"/>
              </a:rPr>
              <a:t> </a:t>
            </a:r>
            <a:r>
              <a:rPr lang="en-US" sz="2800" b="1" dirty="0" err="1" smtClean="0">
                <a:solidFill>
                  <a:srgbClr val="180CB4"/>
                </a:solidFill>
                <a:latin typeface="Times New Roman" panose="02020603050405020304" pitchFamily="18" charset="0"/>
                <a:cs typeface="Times New Roman" panose="02020603050405020304" pitchFamily="18" charset="0"/>
              </a:rPr>
              <a:t>tả</a:t>
            </a:r>
            <a:endParaRPr lang="en-US" sz="2800" b="1" dirty="0">
              <a:solidFill>
                <a:srgbClr val="180CB4"/>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274445" y="2052320"/>
            <a:ext cx="4110990" cy="3784600"/>
          </a:xfrm>
          <a:prstGeom prst="rect">
            <a:avLst/>
          </a:prstGeom>
          <a:noFill/>
          <a:ln w="28575">
            <a:solidFill>
              <a:srgbClr val="180CB4"/>
            </a:solidFill>
          </a:ln>
        </p:spPr>
        <p:txBody>
          <a:bodyPr wrap="square" rtlCol="0">
            <a:spAutoFit/>
          </a:bodyPr>
          <a:lstStyle/>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err="1" smtClean="0">
                <a:latin typeface="Times New Roman" panose="02020603050405020304" pitchFamily="18" charset="0"/>
                <a:cs typeface="Times New Roman" panose="02020603050405020304" pitchFamily="18" charset="0"/>
              </a:rPr>
              <a:t>   Văn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miêu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loại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văn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nhằm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giúp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hình</a:t>
            </a:r>
            <a:r>
              <a:rPr lang="en-US" sz="2400" dirty="0" smtClean="0">
                <a:latin typeface="Times New Roman" panose="02020603050405020304" pitchFamily="18" charset="0"/>
                <a:cs typeface="Times New Roman" panose="02020603050405020304" pitchFamily="18" charset="0"/>
              </a:rPr>
              <a:t> dung </a:t>
            </a:r>
            <a:r>
              <a:rPr lang="en-US" sz="2400" dirty="0" err="1" smtClean="0">
                <a:latin typeface="Times New Roman" panose="02020603050405020304" pitchFamily="18" charset="0"/>
                <a:cs typeface="Times New Roman" panose="02020603050405020304" pitchFamily="18" charset="0"/>
              </a:rPr>
              <a:t>những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đặc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điểm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tính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nổi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việc</a:t>
            </a:r>
            <a:r>
              <a:rPr lang="en-US" sz="2400" dirty="0" smtClean="0">
                <a:latin typeface="Times New Roman" panose="02020603050405020304" pitchFamily="18" charset="0"/>
                <a:cs typeface="Times New Roman" panose="02020603050405020304" pitchFamily="18" charset="0"/>
              </a:rPr>
              <a:t>, con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như</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trước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mắt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nghe</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p:txBody>
      </p:sp>
      <p:sp>
        <p:nvSpPr>
          <p:cNvPr id="11" name="Rectangle 10"/>
          <p:cNvSpPr/>
          <p:nvPr/>
        </p:nvSpPr>
        <p:spPr>
          <a:xfrm>
            <a:off x="6719570" y="2052320"/>
            <a:ext cx="3859530" cy="3784600"/>
          </a:xfrm>
          <a:prstGeom prst="rect">
            <a:avLst/>
          </a:prstGeom>
          <a:noFill/>
          <a:ln w="28575">
            <a:solidFill>
              <a:srgbClr val="180C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smtClean="0">
                <a:solidFill>
                  <a:schemeClr val="tx1"/>
                </a:solidFill>
                <a:latin typeface="Times New Roman" panose="02020603050405020304" pitchFamily="18" charset="0"/>
                <a:cs typeface="Times New Roman" panose="02020603050405020304" pitchFamily="18" charset="0"/>
              </a:rPr>
              <a:t>   Trong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văn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miêu</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tả</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năng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lực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quan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sát, liên tưởng tượng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của</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người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viết</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người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nói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thường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bộc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lộ</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rõ</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nhất.</a:t>
            </a:r>
            <a:endParaRPr lang="en-US" sz="2400" dirty="0" err="1" smtClean="0">
              <a:solidFill>
                <a:schemeClr val="tx1"/>
              </a:solidFill>
              <a:latin typeface="Times New Roman" panose="02020603050405020304" pitchFamily="18" charset="0"/>
              <a:cs typeface="Times New Roman" panose="02020603050405020304" pitchFamily="18" charset="0"/>
            </a:endParaRP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endParaRPr lang="en-US" sz="2400" dirty="0">
              <a:solidFill>
                <a:schemeClr val="tx1"/>
              </a:solidFill>
              <a:latin typeface="Times New Roman" panose="02020603050405020304" pitchFamily="18" charset="0"/>
              <a:cs typeface="Times New Roman" panose="02020603050405020304" pitchFamily="18" charset="0"/>
            </a:endParaRPr>
          </a:p>
        </p:txBody>
      </p:sp>
      <p:cxnSp>
        <p:nvCxnSpPr>
          <p:cNvPr id="9" name="Straight Arrow Connector 8"/>
          <p:cNvCxnSpPr>
            <a:stCxn id="5" idx="2"/>
            <a:endCxn id="8" idx="0"/>
          </p:cNvCxnSpPr>
          <p:nvPr/>
        </p:nvCxnSpPr>
        <p:spPr>
          <a:xfrm flipH="1">
            <a:off x="3329940" y="1075055"/>
            <a:ext cx="2714625" cy="977265"/>
          </a:xfrm>
          <a:prstGeom prst="straightConnector1">
            <a:avLst/>
          </a:prstGeom>
          <a:ln w="38100">
            <a:solidFill>
              <a:srgbClr val="31229E"/>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2"/>
            <a:endCxn id="11" idx="0"/>
          </p:cNvCxnSpPr>
          <p:nvPr/>
        </p:nvCxnSpPr>
        <p:spPr>
          <a:xfrm>
            <a:off x="6044565" y="1075055"/>
            <a:ext cx="2604770" cy="977265"/>
          </a:xfrm>
          <a:prstGeom prst="straightConnector1">
            <a:avLst/>
          </a:prstGeom>
          <a:ln w="38100">
            <a:solidFill>
              <a:srgbClr val="31229E"/>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par>
                                <p:cTn id="11" presetID="5"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heckerboard(across)">
                                      <p:cBhvr>
                                        <p:cTn id="13" dur="500"/>
                                        <p:tgtEl>
                                          <p:spTgt spid="10"/>
                                        </p:tgtEl>
                                      </p:cBhvr>
                                    </p:animEffect>
                                  </p:childTnLst>
                                </p:cTn>
                              </p:par>
                              <p:par>
                                <p:cTn id="14" presetID="5" presetClass="entr" presetSubtype="1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heckerboard(across)">
                                      <p:cBhvr>
                                        <p:cTn id="16" dur="500"/>
                                        <p:tgtEl>
                                          <p:spTgt spid="9"/>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heckerboard(across)">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1"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p:cNvCxnSpPr/>
          <p:nvPr/>
        </p:nvCxnSpPr>
        <p:spPr>
          <a:xfrm flipH="1" flipV="1">
            <a:off x="1842449" y="1678675"/>
            <a:ext cx="68238" cy="15920"/>
          </a:xfrm>
          <a:prstGeom prst="line">
            <a:avLst/>
          </a:prstGeom>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669925" y="3047365"/>
            <a:ext cx="4721860" cy="3353435"/>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rgbClr val="FF0000"/>
                </a:solidFill>
                <a:latin typeface="Times New Roman" panose="02020603050405020304" pitchFamily="18" charset="0"/>
                <a:cs typeface="Times New Roman" panose="02020603050405020304" pitchFamily="18" charset="0"/>
              </a:rPr>
              <a:t>Mở</a:t>
            </a:r>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rgbClr val="FF0000"/>
                </a:solidFill>
                <a:latin typeface="Times New Roman" panose="02020603050405020304" pitchFamily="18" charset="0"/>
                <a:cs typeface="Times New Roman" panose="02020603050405020304" pitchFamily="18" charset="0"/>
              </a:rPr>
              <a:t>bài</a:t>
            </a:r>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chemeClr val="tx1"/>
                </a:solidFill>
                <a:latin typeface="Times New Roman" panose="02020603050405020304" pitchFamily="18" charset="0"/>
                <a:cs typeface="Times New Roman" panose="02020603050405020304" pitchFamily="18" charset="0"/>
              </a:rPr>
              <a:t>Giới</a:t>
            </a:r>
            <a:r>
              <a:rPr lang="en-US" sz="2300" dirty="0" smtClean="0">
                <a:solidFill>
                  <a:schemeClr val="tx1"/>
                </a:solidFill>
                <a:latin typeface="Times New Roman" panose="02020603050405020304" pitchFamily="18" charset="0"/>
                <a:cs typeface="Times New Roman" panose="02020603050405020304" pitchFamily="18" charset="0"/>
              </a:rPr>
              <a:t> </a:t>
            </a:r>
            <a:r>
              <a:rPr lang="en-US" sz="2300" dirty="0" err="1" smtClean="0">
                <a:solidFill>
                  <a:schemeClr val="tx1"/>
                </a:solidFill>
                <a:latin typeface="Times New Roman" panose="02020603050405020304" pitchFamily="18" charset="0"/>
                <a:cs typeface="Times New Roman" panose="02020603050405020304" pitchFamily="18" charset="0"/>
              </a:rPr>
              <a:t>thiệu</a:t>
            </a:r>
            <a:r>
              <a:rPr lang="en-US" sz="2300" dirty="0" smtClean="0">
                <a:solidFill>
                  <a:schemeClr val="tx1"/>
                </a:solidFill>
                <a:latin typeface="Times New Roman" panose="02020603050405020304" pitchFamily="18" charset="0"/>
                <a:cs typeface="Times New Roman" panose="02020603050405020304" pitchFamily="18" charset="0"/>
              </a:rPr>
              <a:t> </a:t>
            </a:r>
            <a:r>
              <a:rPr lang="en-US" sz="2300" dirty="0" err="1" smtClean="0">
                <a:solidFill>
                  <a:schemeClr val="tx1"/>
                </a:solidFill>
                <a:latin typeface="Times New Roman" panose="02020603050405020304" pitchFamily="18" charset="0"/>
                <a:cs typeface="Times New Roman" panose="02020603050405020304" pitchFamily="18" charset="0"/>
              </a:rPr>
              <a:t>cảnh</a:t>
            </a:r>
            <a:r>
              <a:rPr lang="en-US" sz="2300" dirty="0" smtClean="0">
                <a:solidFill>
                  <a:schemeClr val="tx1"/>
                </a:solidFill>
                <a:latin typeface="Times New Roman" panose="02020603050405020304" pitchFamily="18" charset="0"/>
                <a:cs typeface="Times New Roman" panose="02020603050405020304" pitchFamily="18" charset="0"/>
              </a:rPr>
              <a:t> </a:t>
            </a:r>
            <a:r>
              <a:rPr lang="en-US" sz="2300" dirty="0" err="1" smtClean="0">
                <a:solidFill>
                  <a:schemeClr val="tx1"/>
                </a:solidFill>
                <a:latin typeface="Times New Roman" panose="02020603050405020304" pitchFamily="18" charset="0"/>
                <a:cs typeface="Times New Roman" panose="02020603050405020304" pitchFamily="18" charset="0"/>
              </a:rPr>
              <a:t>được</a:t>
            </a:r>
            <a:r>
              <a:rPr lang="en-US" sz="2300" dirty="0" smtClean="0">
                <a:solidFill>
                  <a:schemeClr val="tx1"/>
                </a:solidFill>
                <a:latin typeface="Times New Roman" panose="02020603050405020304" pitchFamily="18" charset="0"/>
                <a:cs typeface="Times New Roman" panose="02020603050405020304" pitchFamily="18" charset="0"/>
              </a:rPr>
              <a:t> </a:t>
            </a:r>
            <a:r>
              <a:rPr lang="en-US" sz="2300" dirty="0" err="1" smtClean="0">
                <a:solidFill>
                  <a:schemeClr val="tx1"/>
                </a:solidFill>
                <a:latin typeface="Times New Roman" panose="02020603050405020304" pitchFamily="18" charset="0"/>
                <a:cs typeface="Times New Roman" panose="02020603050405020304" pitchFamily="18" charset="0"/>
              </a:rPr>
              <a:t>tả</a:t>
            </a:r>
            <a:endParaRPr lang="en-US" sz="2300" dirty="0" smtClean="0">
              <a:solidFill>
                <a:schemeClr val="tx1"/>
              </a:solidFill>
              <a:latin typeface="Times New Roman" panose="02020603050405020304" pitchFamily="18" charset="0"/>
              <a:cs typeface="Times New Roman" panose="02020603050405020304" pitchFamily="18" charset="0"/>
            </a:endParaRPr>
          </a:p>
          <a:p>
            <a:pPr algn="just"/>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rgbClr val="FF0000"/>
                </a:solidFill>
                <a:latin typeface="Times New Roman" panose="02020603050405020304" pitchFamily="18" charset="0"/>
                <a:cs typeface="Times New Roman" panose="02020603050405020304" pitchFamily="18" charset="0"/>
              </a:rPr>
              <a:t>Thân</a:t>
            </a:r>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rgbClr val="FF0000"/>
                </a:solidFill>
                <a:latin typeface="Times New Roman" panose="02020603050405020304" pitchFamily="18" charset="0"/>
                <a:cs typeface="Times New Roman" panose="02020603050405020304" pitchFamily="18" charset="0"/>
              </a:rPr>
              <a:t>bài</a:t>
            </a:r>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smtClean="0">
                <a:solidFill>
                  <a:schemeClr val="tx1"/>
                </a:solidFill>
                <a:latin typeface="Times New Roman" panose="02020603050405020304" pitchFamily="18" charset="0"/>
                <a:cs typeface="Times New Roman" panose="02020603050405020304" pitchFamily="18" charset="0"/>
              </a:rPr>
              <a:t>Tập trung miêu tả đặc điểm chi tiết của đối tượng theo trình tự hợp lí.</a:t>
            </a:r>
            <a:endParaRPr lang="en-US" sz="2300" dirty="0" smtClean="0">
              <a:solidFill>
                <a:srgbClr val="FF0000"/>
              </a:solidFill>
              <a:latin typeface="Times New Roman" panose="02020603050405020304" pitchFamily="18" charset="0"/>
              <a:cs typeface="Times New Roman" panose="02020603050405020304" pitchFamily="18" charset="0"/>
            </a:endParaRPr>
          </a:p>
          <a:p>
            <a:pPr algn="just" fontAlgn="base"/>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rgbClr val="FF0000"/>
                </a:solidFill>
                <a:latin typeface="Times New Roman" panose="02020603050405020304" pitchFamily="18" charset="0"/>
                <a:cs typeface="Times New Roman" panose="02020603050405020304" pitchFamily="18" charset="0"/>
              </a:rPr>
              <a:t>Kết</a:t>
            </a:r>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rgbClr val="FF0000"/>
                </a:solidFill>
                <a:latin typeface="Times New Roman" panose="02020603050405020304" pitchFamily="18" charset="0"/>
                <a:cs typeface="Times New Roman" panose="02020603050405020304" pitchFamily="18" charset="0"/>
              </a:rPr>
              <a:t>bài</a:t>
            </a:r>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a:solidFill>
                  <a:schemeClr val="tx1"/>
                </a:solidFill>
                <a:latin typeface="Times New Roman" panose="02020603050405020304" pitchFamily="18" charset="0"/>
                <a:cs typeface="Times New Roman" panose="02020603050405020304" pitchFamily="18" charset="0"/>
              </a:rPr>
              <a:t>N</a:t>
            </a:r>
            <a:r>
              <a:rPr lang="vi-VN" sz="2300" dirty="0">
                <a:solidFill>
                  <a:schemeClr val="tx1"/>
                </a:solidFill>
                <a:latin typeface="Times New Roman" panose="02020603050405020304" pitchFamily="18" charset="0"/>
                <a:cs typeface="Times New Roman" panose="02020603050405020304" pitchFamily="18" charset="0"/>
              </a:rPr>
              <a:t>êu tình cảm, mối liên hệ giữa cảnh vật và con người.</a:t>
            </a:r>
            <a:endParaRPr lang="vi-VN" sz="2300" dirty="0">
              <a:solidFill>
                <a:schemeClr val="tx1"/>
              </a:solidFill>
              <a:latin typeface="Times New Roman" panose="02020603050405020304" pitchFamily="18" charset="0"/>
              <a:cs typeface="Times New Roman" panose="02020603050405020304" pitchFamily="18" charset="0"/>
            </a:endParaRPr>
          </a:p>
          <a:p>
            <a:pPr algn="just" fontAlgn="base"/>
            <a:endParaRPr lang="vi-VN" sz="2300" dirty="0">
              <a:solidFill>
                <a:schemeClr val="tx1"/>
              </a:solidFill>
              <a:latin typeface="Times New Roman" panose="02020603050405020304" pitchFamily="18" charset="0"/>
              <a:cs typeface="Times New Roman" panose="02020603050405020304" pitchFamily="18" charset="0"/>
            </a:endParaRPr>
          </a:p>
          <a:p>
            <a:pPr marL="342900" indent="-342900" algn="just">
              <a:buFontTx/>
              <a:buChar char="-"/>
            </a:pPr>
            <a:endParaRPr lang="en-US" sz="23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4584065" y="252730"/>
            <a:ext cx="3145155" cy="445135"/>
          </a:xfrm>
          <a:prstGeom prst="rect">
            <a:avLst/>
          </a:prstGeom>
          <a:noFill/>
          <a:ln w="57150">
            <a:solidFill>
              <a:srgbClr val="00B050"/>
            </a:solidFill>
          </a:ln>
        </p:spPr>
        <p:txBody>
          <a:bodyPr wrap="square" rtlCol="0">
            <a:spAutoFit/>
          </a:bodyPr>
          <a:lstStyle/>
          <a:p>
            <a:pPr algn="ctr"/>
            <a:r>
              <a:rPr lang="en-US" sz="2300" b="1" dirty="0" smtClean="0">
                <a:solidFill>
                  <a:srgbClr val="FF0000"/>
                </a:solidFill>
                <a:latin typeface="Times New Roman" panose="02020603050405020304" pitchFamily="18" charset="0"/>
                <a:cs typeface="Times New Roman" panose="02020603050405020304" pitchFamily="18" charset="0"/>
              </a:rPr>
              <a:t>BỐ CỤC</a:t>
            </a:r>
            <a:endParaRPr lang="en-US" sz="2300" b="1" dirty="0">
              <a:solidFill>
                <a:srgbClr val="FF000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7915275" y="1528445"/>
            <a:ext cx="2251710" cy="513715"/>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FF0000"/>
                </a:solidFill>
                <a:latin typeface="Times New Roman" panose="02020603050405020304" pitchFamily="18" charset="0"/>
                <a:cs typeface="Times New Roman" panose="02020603050405020304" pitchFamily="18" charset="0"/>
              </a:rPr>
              <a:t>Tả</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người</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1910080" y="1528445"/>
            <a:ext cx="2251710" cy="513715"/>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FF0000"/>
                </a:solidFill>
                <a:latin typeface="Times New Roman" panose="02020603050405020304" pitchFamily="18" charset="0"/>
                <a:cs typeface="Times New Roman" panose="02020603050405020304" pitchFamily="18" charset="0"/>
              </a:rPr>
              <a:t>Tả</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cảnh</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20" name="Rounded Rectangle 19"/>
          <p:cNvSpPr/>
          <p:nvPr/>
        </p:nvSpPr>
        <p:spPr>
          <a:xfrm>
            <a:off x="6482715" y="3047365"/>
            <a:ext cx="5116830" cy="3336925"/>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300" dirty="0" smtClean="0">
              <a:solidFill>
                <a:srgbClr val="FF0000"/>
              </a:solidFill>
              <a:latin typeface="Times New Roman" panose="02020603050405020304" pitchFamily="18" charset="0"/>
              <a:cs typeface="Times New Roman" panose="02020603050405020304" pitchFamily="18" charset="0"/>
            </a:endParaRPr>
          </a:p>
          <a:p>
            <a:pPr algn="just"/>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rgbClr val="FF0000"/>
                </a:solidFill>
                <a:latin typeface="Times New Roman" panose="02020603050405020304" pitchFamily="18" charset="0"/>
                <a:cs typeface="Times New Roman" panose="02020603050405020304" pitchFamily="18" charset="0"/>
              </a:rPr>
              <a:t>Mở</a:t>
            </a:r>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rgbClr val="FF0000"/>
                </a:solidFill>
                <a:latin typeface="Times New Roman" panose="02020603050405020304" pitchFamily="18" charset="0"/>
                <a:cs typeface="Times New Roman" panose="02020603050405020304" pitchFamily="18" charset="0"/>
              </a:rPr>
              <a:t>bài</a:t>
            </a:r>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chemeClr val="tx1"/>
                </a:solidFill>
                <a:latin typeface="Times New Roman" panose="02020603050405020304" pitchFamily="18" charset="0"/>
                <a:cs typeface="Times New Roman" panose="02020603050405020304" pitchFamily="18" charset="0"/>
              </a:rPr>
              <a:t>Giới</a:t>
            </a:r>
            <a:r>
              <a:rPr lang="en-US" sz="2300" dirty="0" smtClean="0">
                <a:solidFill>
                  <a:schemeClr val="tx1"/>
                </a:solidFill>
                <a:latin typeface="Times New Roman" panose="02020603050405020304" pitchFamily="18" charset="0"/>
                <a:cs typeface="Times New Roman" panose="02020603050405020304" pitchFamily="18" charset="0"/>
              </a:rPr>
              <a:t> </a:t>
            </a:r>
            <a:r>
              <a:rPr lang="en-US" sz="2300" dirty="0" err="1" smtClean="0">
                <a:solidFill>
                  <a:schemeClr val="tx1"/>
                </a:solidFill>
                <a:latin typeface="Times New Roman" panose="02020603050405020304" pitchFamily="18" charset="0"/>
                <a:cs typeface="Times New Roman" panose="02020603050405020304" pitchFamily="18" charset="0"/>
              </a:rPr>
              <a:t>thiệu</a:t>
            </a:r>
            <a:r>
              <a:rPr lang="en-US" sz="2300" dirty="0" smtClean="0">
                <a:solidFill>
                  <a:schemeClr val="tx1"/>
                </a:solidFill>
                <a:latin typeface="Times New Roman" panose="02020603050405020304" pitchFamily="18" charset="0"/>
                <a:cs typeface="Times New Roman" panose="02020603050405020304" pitchFamily="18" charset="0"/>
              </a:rPr>
              <a:t> </a:t>
            </a:r>
            <a:r>
              <a:rPr lang="en-US" sz="2300" dirty="0" err="1" smtClean="0">
                <a:solidFill>
                  <a:schemeClr val="tx1"/>
                </a:solidFill>
                <a:latin typeface="Times New Roman" panose="02020603050405020304" pitchFamily="18" charset="0"/>
                <a:cs typeface="Times New Roman" panose="02020603050405020304" pitchFamily="18" charset="0"/>
              </a:rPr>
              <a:t>người</a:t>
            </a:r>
            <a:r>
              <a:rPr lang="en-US" sz="2300" dirty="0" smtClean="0">
                <a:solidFill>
                  <a:schemeClr val="tx1"/>
                </a:solidFill>
                <a:latin typeface="Times New Roman" panose="02020603050405020304" pitchFamily="18" charset="0"/>
                <a:cs typeface="Times New Roman" panose="02020603050405020304" pitchFamily="18" charset="0"/>
              </a:rPr>
              <a:t> </a:t>
            </a:r>
            <a:r>
              <a:rPr lang="en-US" sz="2300" dirty="0" err="1" smtClean="0">
                <a:solidFill>
                  <a:schemeClr val="tx1"/>
                </a:solidFill>
                <a:latin typeface="Times New Roman" panose="02020603050405020304" pitchFamily="18" charset="0"/>
                <a:cs typeface="Times New Roman" panose="02020603050405020304" pitchFamily="18" charset="0"/>
              </a:rPr>
              <a:t>được</a:t>
            </a:r>
            <a:r>
              <a:rPr lang="en-US" sz="2300" dirty="0" smtClean="0">
                <a:solidFill>
                  <a:schemeClr val="tx1"/>
                </a:solidFill>
                <a:latin typeface="Times New Roman" panose="02020603050405020304" pitchFamily="18" charset="0"/>
                <a:cs typeface="Times New Roman" panose="02020603050405020304" pitchFamily="18" charset="0"/>
              </a:rPr>
              <a:t> </a:t>
            </a:r>
            <a:r>
              <a:rPr lang="en-US" sz="2300" dirty="0" err="1" smtClean="0">
                <a:solidFill>
                  <a:schemeClr val="tx1"/>
                </a:solidFill>
                <a:latin typeface="Times New Roman" panose="02020603050405020304" pitchFamily="18" charset="0"/>
                <a:cs typeface="Times New Roman" panose="02020603050405020304" pitchFamily="18" charset="0"/>
              </a:rPr>
              <a:t>tả</a:t>
            </a:r>
            <a:r>
              <a:rPr lang="en-US" sz="2300" dirty="0" smtClean="0">
                <a:solidFill>
                  <a:schemeClr val="tx1"/>
                </a:solidFill>
                <a:latin typeface="Times New Roman" panose="02020603050405020304" pitchFamily="18" charset="0"/>
                <a:cs typeface="Times New Roman" panose="02020603050405020304" pitchFamily="18" charset="0"/>
              </a:rPr>
              <a:t>.</a:t>
            </a:r>
            <a:endParaRPr lang="en-US" sz="2300" dirty="0" smtClean="0">
              <a:solidFill>
                <a:schemeClr val="tx1"/>
              </a:solidFill>
              <a:latin typeface="Times New Roman" panose="02020603050405020304" pitchFamily="18" charset="0"/>
              <a:cs typeface="Times New Roman" panose="02020603050405020304" pitchFamily="18" charset="0"/>
            </a:endParaRPr>
          </a:p>
          <a:p>
            <a:pPr algn="just"/>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rgbClr val="FF0000"/>
                </a:solidFill>
                <a:latin typeface="Times New Roman" panose="02020603050405020304" pitchFamily="18" charset="0"/>
                <a:cs typeface="Times New Roman" panose="02020603050405020304" pitchFamily="18" charset="0"/>
              </a:rPr>
              <a:t>Thân</a:t>
            </a:r>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rgbClr val="FF0000"/>
                </a:solidFill>
                <a:latin typeface="Times New Roman" panose="02020603050405020304" pitchFamily="18" charset="0"/>
                <a:cs typeface="Times New Roman" panose="02020603050405020304" pitchFamily="18" charset="0"/>
              </a:rPr>
              <a:t>bài</a:t>
            </a:r>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a:solidFill>
                  <a:schemeClr val="tx1"/>
                </a:solidFill>
                <a:latin typeface="Times New Roman" panose="02020603050405020304" pitchFamily="18" charset="0"/>
                <a:cs typeface="Times New Roman" panose="02020603050405020304" pitchFamily="18" charset="0"/>
              </a:rPr>
              <a:t>Tập trung miêu tả đặc điểm nổi bật của đối tượng được miêu tả (ngoại hình, tính cách, hoạt động, ...)</a:t>
            </a:r>
            <a:endParaRPr lang="en-US" sz="2300" dirty="0">
              <a:solidFill>
                <a:schemeClr val="tx1"/>
              </a:solidFill>
              <a:latin typeface="Times New Roman" panose="02020603050405020304" pitchFamily="18" charset="0"/>
              <a:cs typeface="Times New Roman" panose="02020603050405020304" pitchFamily="18" charset="0"/>
            </a:endParaRPr>
          </a:p>
          <a:p>
            <a:pPr algn="just"/>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rgbClr val="FF0000"/>
                </a:solidFill>
                <a:latin typeface="Times New Roman" panose="02020603050405020304" pitchFamily="18" charset="0"/>
                <a:cs typeface="Times New Roman" panose="02020603050405020304" pitchFamily="18" charset="0"/>
              </a:rPr>
              <a:t>Kết</a:t>
            </a:r>
            <a:r>
              <a:rPr lang="en-US" sz="2300" dirty="0" smtClean="0">
                <a:solidFill>
                  <a:srgbClr val="FF0000"/>
                </a:solidFill>
                <a:latin typeface="Times New Roman" panose="02020603050405020304" pitchFamily="18" charset="0"/>
                <a:cs typeface="Times New Roman" panose="02020603050405020304" pitchFamily="18" charset="0"/>
              </a:rPr>
              <a:t> </a:t>
            </a:r>
            <a:r>
              <a:rPr lang="en-US" sz="2300" dirty="0" err="1" smtClean="0">
                <a:solidFill>
                  <a:srgbClr val="FF0000"/>
                </a:solidFill>
                <a:latin typeface="Times New Roman" panose="02020603050405020304" pitchFamily="18" charset="0"/>
                <a:cs typeface="Times New Roman" panose="02020603050405020304" pitchFamily="18" charset="0"/>
              </a:rPr>
              <a:t>bài</a:t>
            </a:r>
            <a:r>
              <a:rPr lang="en-US" sz="2300" dirty="0" smtClean="0">
                <a:solidFill>
                  <a:srgbClr val="FF0000"/>
                </a:solidFill>
                <a:latin typeface="Times New Roman" panose="02020603050405020304" pitchFamily="18" charset="0"/>
                <a:cs typeface="Times New Roman" panose="02020603050405020304" pitchFamily="18" charset="0"/>
              </a:rPr>
              <a:t>: </a:t>
            </a:r>
            <a:r>
              <a:rPr lang="vi-VN" sz="2300" dirty="0">
                <a:solidFill>
                  <a:schemeClr val="tx1"/>
                </a:solidFill>
                <a:latin typeface="Times New Roman" panose="02020603050405020304" pitchFamily="18" charset="0"/>
                <a:cs typeface="Times New Roman" panose="02020603050405020304" pitchFamily="18" charset="0"/>
              </a:rPr>
              <a:t>Tình cảm, cảm xúc với người được tả.</a:t>
            </a:r>
            <a:endParaRPr lang="vi-VN" sz="2300" dirty="0">
              <a:solidFill>
                <a:schemeClr val="tx1"/>
              </a:solidFill>
              <a:latin typeface="Times New Roman" panose="02020603050405020304" pitchFamily="18" charset="0"/>
              <a:cs typeface="Times New Roman" panose="02020603050405020304" pitchFamily="18" charset="0"/>
            </a:endParaRPr>
          </a:p>
          <a:p>
            <a:pPr algn="just"/>
            <a:endParaRPr lang="en-US" sz="2300" dirty="0" smtClean="0">
              <a:solidFill>
                <a:schemeClr val="tx1"/>
              </a:solidFill>
              <a:latin typeface="Times New Roman" panose="02020603050405020304" pitchFamily="18" charset="0"/>
              <a:cs typeface="Times New Roman" panose="02020603050405020304" pitchFamily="18" charset="0"/>
            </a:endParaRPr>
          </a:p>
          <a:p>
            <a:pPr algn="just"/>
            <a:endParaRPr lang="en-US" sz="2300" dirty="0" smtClean="0">
              <a:solidFill>
                <a:schemeClr val="tx1"/>
              </a:solidFill>
              <a:latin typeface="Times New Roman" panose="02020603050405020304" pitchFamily="18" charset="0"/>
              <a:cs typeface="Times New Roman" panose="02020603050405020304" pitchFamily="18" charset="0"/>
            </a:endParaRPr>
          </a:p>
        </p:txBody>
      </p:sp>
      <p:cxnSp>
        <p:nvCxnSpPr>
          <p:cNvPr id="3" name="Straight Arrow Connector 2"/>
          <p:cNvCxnSpPr>
            <a:stCxn id="2" idx="2"/>
            <a:endCxn id="16" idx="0"/>
          </p:cNvCxnSpPr>
          <p:nvPr/>
        </p:nvCxnSpPr>
        <p:spPr>
          <a:xfrm flipH="1">
            <a:off x="3035935" y="697865"/>
            <a:ext cx="3121025" cy="83058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endCxn id="14" idx="0"/>
          </p:cNvCxnSpPr>
          <p:nvPr/>
        </p:nvCxnSpPr>
        <p:spPr>
          <a:xfrm>
            <a:off x="6153785" y="718820"/>
            <a:ext cx="2887345" cy="809625"/>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a:stCxn id="16" idx="2"/>
            <a:endCxn id="15" idx="0"/>
          </p:cNvCxnSpPr>
          <p:nvPr/>
        </p:nvCxnSpPr>
        <p:spPr>
          <a:xfrm flipH="1">
            <a:off x="3030855" y="2042160"/>
            <a:ext cx="5080" cy="100520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14" idx="2"/>
            <a:endCxn id="20" idx="0"/>
          </p:cNvCxnSpPr>
          <p:nvPr/>
        </p:nvCxnSpPr>
        <p:spPr>
          <a:xfrm>
            <a:off x="9041130" y="2042160"/>
            <a:ext cx="0" cy="100520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par>
                                <p:cTn id="8" presetID="5"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500"/>
                                        <p:tgtEl>
                                          <p:spTgt spid="3"/>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par>
                                <p:cTn id="14" presetID="5"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checkerboard(across)">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heckerboard(across)">
                                      <p:cBhvr>
                                        <p:cTn id="24" dur="500"/>
                                        <p:tgtEl>
                                          <p:spTgt spid="5"/>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heckerboard(across)">
                                      <p:cBhvr>
                                        <p:cTn id="27" dur="500"/>
                                        <p:tgtEl>
                                          <p:spTgt spid="14"/>
                                        </p:tgtEl>
                                      </p:cBhvr>
                                    </p:animEffect>
                                  </p:childTnLst>
                                </p:cTn>
                              </p:par>
                              <p:par>
                                <p:cTn id="28" presetID="5" presetClass="entr" presetSubtype="1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checkerboard(across)">
                                      <p:cBhvr>
                                        <p:cTn id="30" dur="500"/>
                                        <p:tgtEl>
                                          <p:spTgt spid="7"/>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checkerboard(across)">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animBg="1"/>
      <p:bldP spid="15" grpId="0" animBg="1"/>
      <p:bldP spid="14" grpId="0" animBg="1"/>
      <p:bldP spid="2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Frames PPT 008"/>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96900" y="0"/>
            <a:ext cx="1099883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3011" name="Group 3"/>
          <p:cNvGrpSpPr/>
          <p:nvPr/>
        </p:nvGrpSpPr>
        <p:grpSpPr bwMode="auto">
          <a:xfrm>
            <a:off x="2895600" y="5257800"/>
            <a:ext cx="2209800" cy="1219200"/>
            <a:chOff x="0" y="3552"/>
            <a:chExt cx="1392" cy="768"/>
          </a:xfrm>
        </p:grpSpPr>
        <p:pic>
          <p:nvPicPr>
            <p:cNvPr id="43020" name="Picture 4" descr="671691"/>
            <p:cNvPicPr>
              <a:picLocks noChangeAspect="1" noChangeArrowheads="1" noCrop="1"/>
            </p:cNvPicPr>
            <p:nvPr/>
          </p:nvPicPr>
          <p:blipFill>
            <a:blip r:embed="rId2"/>
            <a:srcRect/>
            <a:stretch>
              <a:fillRect/>
            </a:stretch>
          </p:blipFill>
          <p:spPr bwMode="auto">
            <a:xfrm>
              <a:off x="0" y="3552"/>
              <a:ext cx="768"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21" name="Picture 5" descr="671691"/>
            <p:cNvPicPr>
              <a:picLocks noChangeAspect="1" noChangeArrowheads="1" noCrop="1"/>
            </p:cNvPicPr>
            <p:nvPr/>
          </p:nvPicPr>
          <p:blipFill>
            <a:blip r:embed="rId2"/>
            <a:srcRect/>
            <a:stretch>
              <a:fillRect/>
            </a:stretch>
          </p:blipFill>
          <p:spPr bwMode="auto">
            <a:xfrm>
              <a:off x="624" y="3552"/>
              <a:ext cx="768"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3012" name="Picture 6" descr="daisy"/>
          <p:cNvPicPr>
            <a:picLocks noChangeAspect="1" noChangeArrowheads="1" noCrop="1"/>
          </p:cNvPicPr>
          <p:nvPr/>
        </p:nvPicPr>
        <p:blipFill>
          <a:blip r:embed="rId3"/>
          <a:srcRect/>
          <a:stretch>
            <a:fillRect/>
          </a:stretch>
        </p:blipFill>
        <p:spPr bwMode="auto">
          <a:xfrm>
            <a:off x="8534400" y="457200"/>
            <a:ext cx="15621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AutoShape 7" descr="daisy_button_pink_hb">
            <a:hlinkClick r:id="" action="ppaction://noaction" highlightClick="1"/>
          </p:cNvPr>
          <p:cNvSpPr>
            <a:spLocks noChangeArrowheads="1"/>
          </p:cNvSpPr>
          <p:nvPr/>
        </p:nvSpPr>
        <p:spPr bwMode="auto">
          <a:xfrm>
            <a:off x="2057400" y="381000"/>
            <a:ext cx="1524000" cy="1371600"/>
          </a:xfrm>
          <a:prstGeom prst="actionButtonBlank">
            <a:avLst/>
          </a:prstGeom>
          <a:blipFill dpi="0" rotWithShape="1">
            <a:blip r:embed="rId4"/>
            <a:srcRect/>
            <a:stretch>
              <a:fillRect/>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atin typeface=".VnTime" panose="020B7200000000000000" pitchFamily="34" charset="0"/>
            </a:endParaRPr>
          </a:p>
        </p:txBody>
      </p:sp>
      <p:pic>
        <p:nvPicPr>
          <p:cNvPr id="43014" name="Picture 8" descr="sunflowers_wave_hb"/>
          <p:cNvPicPr>
            <a:picLocks noChangeAspect="1" noChangeArrowheads="1" noCrop="1"/>
          </p:cNvPicPr>
          <p:nvPr/>
        </p:nvPicPr>
        <p:blipFill>
          <a:blip r:embed="rId5"/>
          <a:srcRect/>
          <a:stretch>
            <a:fillRect/>
          </a:stretch>
        </p:blipFill>
        <p:spPr bwMode="auto">
          <a:xfrm>
            <a:off x="8153400" y="4114801"/>
            <a:ext cx="2362200"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5" name="WordArt 9"/>
          <p:cNvSpPr>
            <a:spLocks noChangeArrowheads="1" noChangeShapeType="1" noTextEdit="1"/>
          </p:cNvSpPr>
          <p:nvPr/>
        </p:nvSpPr>
        <p:spPr bwMode="auto">
          <a:xfrm>
            <a:off x="2438400" y="1066800"/>
            <a:ext cx="7162800" cy="5257800"/>
          </a:xfrm>
          <a:prstGeom prst="rect">
            <a:avLst/>
          </a:prstGeom>
        </p:spPr>
        <p:txBody>
          <a:bodyPr spcFirstLastPara="1" wrap="none" fromWordArt="1">
            <a:prstTxWarp prst="textArchUp">
              <a:avLst>
                <a:gd name="adj" fmla="val 10652880"/>
              </a:avLst>
            </a:prstTxWarp>
          </a:bodyPr>
          <a:lstStyle/>
          <a:p>
            <a:pPr algn="ctr"/>
            <a:endParaRPr lang="en-US" sz="3600" kern="10" dirty="0">
              <a:ln w="9525">
                <a:solidFill>
                  <a:srgbClr val="FF00FF"/>
                </a:solidFill>
                <a:round/>
              </a:ln>
              <a:solidFill>
                <a:srgbClr val="0000FF"/>
              </a:solidFill>
              <a:effectLst>
                <a:outerShdw blurRad="38100" dist="38100" dir="2700000" algn="tl" rotWithShape="0">
                  <a:srgbClr val="000000">
                    <a:alpha val="43137"/>
                  </a:srgbClr>
                </a:outerShdw>
              </a:effectLst>
              <a:latin typeface="Times New Roman" panose="02020603050405020304" pitchFamily="18" charset="0"/>
              <a:cs typeface="Times New Roman" panose="02020603050405020304" pitchFamily="18" charset="0"/>
            </a:endParaRPr>
          </a:p>
        </p:txBody>
      </p:sp>
      <p:pic>
        <p:nvPicPr>
          <p:cNvPr id="205835" name="Picture 11" descr="20"/>
          <p:cNvPicPr>
            <a:picLocks noChangeAspect="1" noChangeArrowheads="1" noCrop="1"/>
          </p:cNvPicPr>
          <p:nvPr/>
        </p:nvPicPr>
        <p:blipFill>
          <a:blip r:embed="rId6"/>
          <a:srcRect/>
          <a:stretch>
            <a:fillRect/>
          </a:stretch>
        </p:blipFill>
        <p:spPr bwMode="auto">
          <a:xfrm>
            <a:off x="3657600" y="4800600"/>
            <a:ext cx="457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36" name="Picture 12" descr="4"/>
          <p:cNvPicPr>
            <a:picLocks noChangeAspect="1" noChangeArrowheads="1" noCrop="1"/>
          </p:cNvPicPr>
          <p:nvPr/>
        </p:nvPicPr>
        <p:blipFill>
          <a:blip r:embed="rId7"/>
          <a:srcRect/>
          <a:stretch>
            <a:fillRect/>
          </a:stretch>
        </p:blipFill>
        <p:spPr bwMode="auto">
          <a:xfrm>
            <a:off x="8382000" y="3962400"/>
            <a:ext cx="533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37" name="Picture 13" descr="AG00130_"/>
          <p:cNvPicPr>
            <a:picLocks noChangeAspect="1" noChangeArrowheads="1" noCrop="1"/>
          </p:cNvPicPr>
          <p:nvPr/>
        </p:nvPicPr>
        <p:blipFill>
          <a:blip r:embed="rId8"/>
          <a:srcRect/>
          <a:stretch>
            <a:fillRect/>
          </a:stretch>
        </p:blipFill>
        <p:spPr bwMode="auto">
          <a:xfrm rot="5018755">
            <a:off x="8201026" y="561976"/>
            <a:ext cx="4095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13"/>
          <p:cNvSpPr txBox="1">
            <a:spLocks noChangeArrowheads="1"/>
          </p:cNvSpPr>
          <p:nvPr/>
        </p:nvSpPr>
        <p:spPr bwMode="auto">
          <a:xfrm>
            <a:off x="2452048" y="2202586"/>
            <a:ext cx="7407320" cy="645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spcBef>
                <a:spcPct val="50000"/>
              </a:spcBef>
            </a:pPr>
            <a:r>
              <a:rPr lang="en-US" altLang="en-US" sz="3600" b="1" dirty="0" err="1" smtClean="0">
                <a:solidFill>
                  <a:srgbClr val="FF0000"/>
                </a:solidFill>
                <a:latin typeface="Times New Roman" panose="02020603050405020304" pitchFamily="18" charset="0"/>
                <a:cs typeface="Times New Roman" panose="02020603050405020304" pitchFamily="18" charset="0"/>
              </a:rPr>
              <a:t>Chúc</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các</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em</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học</a:t>
            </a:r>
            <a:r>
              <a:rPr lang="en-US" altLang="en-US" sz="3600" b="1" dirty="0" smtClean="0">
                <a:solidFill>
                  <a:srgbClr val="FF0000"/>
                </a:solidFill>
                <a:latin typeface="Times New Roman" panose="02020603050405020304" pitchFamily="18" charset="0"/>
                <a:cs typeface="Times New Roman" panose="02020603050405020304" pitchFamily="18" charset="0"/>
              </a:rPr>
              <a:t> tập </a:t>
            </a:r>
            <a:r>
              <a:rPr lang="en-US" altLang="en-US" sz="3600" b="1" dirty="0" err="1" smtClean="0">
                <a:solidFill>
                  <a:srgbClr val="FF0000"/>
                </a:solidFill>
                <a:latin typeface="Times New Roman" panose="02020603050405020304" pitchFamily="18" charset="0"/>
                <a:cs typeface="Times New Roman" panose="02020603050405020304" pitchFamily="18" charset="0"/>
              </a:rPr>
              <a:t>vui</a:t>
            </a:r>
            <a:r>
              <a:rPr lang="en-US"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err="1" smtClean="0">
                <a:solidFill>
                  <a:srgbClr val="FF0000"/>
                </a:solidFill>
                <a:latin typeface="Times New Roman" panose="02020603050405020304" pitchFamily="18" charset="0"/>
                <a:cs typeface="Times New Roman" panose="02020603050405020304" pitchFamily="18" charset="0"/>
              </a:rPr>
              <a:t>vẻ</a:t>
            </a:r>
            <a:r>
              <a:rPr lang="en-US" altLang="en-US" sz="3600" b="1" dirty="0" smtClean="0">
                <a:solidFill>
                  <a:srgbClr val="FF0000"/>
                </a:solidFill>
                <a:latin typeface="Times New Roman" panose="02020603050405020304" pitchFamily="18" charset="0"/>
                <a:cs typeface="Times New Roman" panose="02020603050405020304" pitchFamily="18" charset="0"/>
              </a:rPr>
              <a:t>!</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205835"/>
                                        </p:tgtEl>
                                        <p:attrNameLst>
                                          <p:attrName>style.visibility</p:attrName>
                                        </p:attrNameLst>
                                      </p:cBhvr>
                                      <p:to>
                                        <p:strVal val="visible"/>
                                      </p:to>
                                    </p:set>
                                    <p:animEffect transition="in" filter="slide(fromBottom)">
                                      <p:cBhvr>
                                        <p:cTn id="7" dur="500"/>
                                        <p:tgtEl>
                                          <p:spTgt spid="205835"/>
                                        </p:tgtEl>
                                      </p:cBhvr>
                                    </p:animEffect>
                                  </p:childTnLst>
                                </p:cTn>
                              </p:par>
                              <p:par>
                                <p:cTn id="8" presetID="12" presetClass="entr" presetSubtype="4" fill="hold" nodeType="withEffect">
                                  <p:stCondLst>
                                    <p:cond delay="0"/>
                                  </p:stCondLst>
                                  <p:childTnLst>
                                    <p:set>
                                      <p:cBhvr>
                                        <p:cTn id="9" dur="1" fill="hold">
                                          <p:stCondLst>
                                            <p:cond delay="0"/>
                                          </p:stCondLst>
                                        </p:cTn>
                                        <p:tgtEl>
                                          <p:spTgt spid="205836"/>
                                        </p:tgtEl>
                                        <p:attrNameLst>
                                          <p:attrName>style.visibility</p:attrName>
                                        </p:attrNameLst>
                                      </p:cBhvr>
                                      <p:to>
                                        <p:strVal val="visible"/>
                                      </p:to>
                                    </p:set>
                                    <p:animEffect transition="in" filter="slide(fromBottom)">
                                      <p:cBhvr>
                                        <p:cTn id="10" dur="500"/>
                                        <p:tgtEl>
                                          <p:spTgt spid="205836"/>
                                        </p:tgtEl>
                                      </p:cBhvr>
                                    </p:animEffect>
                                  </p:childTnLst>
                                </p:cTn>
                              </p:par>
                              <p:par>
                                <p:cTn id="11" presetID="12" presetClass="entr" presetSubtype="4" fill="hold" nodeType="withEffect">
                                  <p:stCondLst>
                                    <p:cond delay="0"/>
                                  </p:stCondLst>
                                  <p:childTnLst>
                                    <p:set>
                                      <p:cBhvr>
                                        <p:cTn id="12" dur="1" fill="hold">
                                          <p:stCondLst>
                                            <p:cond delay="0"/>
                                          </p:stCondLst>
                                        </p:cTn>
                                        <p:tgtEl>
                                          <p:spTgt spid="205837"/>
                                        </p:tgtEl>
                                        <p:attrNameLst>
                                          <p:attrName>style.visibility</p:attrName>
                                        </p:attrNameLst>
                                      </p:cBhvr>
                                      <p:to>
                                        <p:strVal val="visible"/>
                                      </p:to>
                                    </p:set>
                                    <p:animEffect transition="in" filter="slide(fromBottom)">
                                      <p:cBhvr>
                                        <p:cTn id="13" dur="500"/>
                                        <p:tgtEl>
                                          <p:spTgt spid="205837"/>
                                        </p:tgtEl>
                                      </p:cBhvr>
                                    </p:animEffect>
                                  </p:childTnLst>
                                </p:cTn>
                              </p:par>
                            </p:childTnLst>
                          </p:cTn>
                        </p:par>
                      </p:childTnLst>
                    </p:cTn>
                  </p:par>
                  <p:par>
                    <p:cTn id="14" fill="hold">
                      <p:stCondLst>
                        <p:cond delay="indefinite"/>
                      </p:stCondLst>
                      <p:childTnLst>
                        <p:par>
                          <p:cTn id="15" fill="hold">
                            <p:stCondLst>
                              <p:cond delay="0"/>
                            </p:stCondLst>
                            <p:childTnLst>
                              <p:par>
                                <p:cTn id="16" presetID="0" presetClass="path" presetSubtype="0" accel="50000" decel="50000" fill="hold" nodeType="clickEffect">
                                  <p:stCondLst>
                                    <p:cond delay="0"/>
                                  </p:stCondLst>
                                  <p:childTnLst>
                                    <p:animMotion origin="layout" path="M -1.94444E-6 4.07407E-6 C -0.03264 -0.05741 -0.06528 -0.11482 -0.0849 -0.11343 C -0.10452 -0.11204 -0.10625 -0.02685 -0.11823 0.00879 C -0.13021 0.04444 -0.13611 0.09444 -0.1566 0.1 C -0.17708 0.10555 -0.21702 0.04583 -0.24167 0.04213 C -0.26632 0.03842 -0.28142 0.07731 -0.30504 0.07778 C -0.32865 0.07824 -0.36389 0.04028 -0.38333 0.04444 C -0.40278 0.04861 -0.41233 0.07523 -0.4217 0.10208 " pathEditMode="relative" ptsTypes="aaaaaaaA">
                                      <p:cBhvr>
                                        <p:cTn id="17" dur="2000" fill="hold"/>
                                        <p:tgtEl>
                                          <p:spTgt spid="20583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24719" y="116418"/>
            <a:ext cx="5696200" cy="806449"/>
          </a:xfrm>
          <a:prstGeom prst="rect">
            <a:avLst/>
          </a:prstGeom>
          <a:ln w="57150">
            <a:solidFill>
              <a:srgbClr val="00B050"/>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2400" b="1" dirty="0" smtClean="0">
                <a:solidFill>
                  <a:srgbClr val="FF0000"/>
                </a:solidFill>
                <a:latin typeface="Times New Roman" panose="02020603050405020304" pitchFamily="18" charset="0"/>
                <a:cs typeface="Times New Roman" panose="02020603050405020304" pitchFamily="18" charset="0"/>
              </a:rPr>
              <a:t>CHƯƠNG TRÌNH NGỮ VĂN 6 – HK II</a:t>
            </a:r>
            <a:endParaRPr lang="en-US" sz="2400" b="1" dirty="0">
              <a:solidFill>
                <a:srgbClr val="FF0000"/>
              </a:solidFill>
              <a:latin typeface="Times New Roman" panose="02020603050405020304" pitchFamily="18" charset="0"/>
              <a:cs typeface="Times New Roman" panose="02020603050405020304" pitchFamily="18" charset="0"/>
            </a:endParaRPr>
          </a:p>
        </p:txBody>
      </p:sp>
      <p:cxnSp>
        <p:nvCxnSpPr>
          <p:cNvPr id="9" name="Straight Arrow Connector 8"/>
          <p:cNvCxnSpPr>
            <a:stCxn id="6" idx="2"/>
            <a:endCxn id="12" idx="0"/>
          </p:cNvCxnSpPr>
          <p:nvPr/>
        </p:nvCxnSpPr>
        <p:spPr>
          <a:xfrm flipH="1">
            <a:off x="1915160" y="922655"/>
            <a:ext cx="3957320" cy="101473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49064" y="1937636"/>
            <a:ext cx="2731668" cy="590549"/>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70C0"/>
                </a:solidFill>
                <a:latin typeface="Times New Roman" panose="02020603050405020304" pitchFamily="18" charset="0"/>
                <a:cs typeface="Times New Roman" panose="02020603050405020304" pitchFamily="18" charset="0"/>
              </a:rPr>
              <a:t>VĂN BẢN</a:t>
            </a:r>
            <a:endParaRPr lang="en-US" sz="2400" b="1" dirty="0">
              <a:solidFill>
                <a:srgbClr val="0070C0"/>
              </a:solidFill>
              <a:latin typeface="Times New Roman" panose="02020603050405020304" pitchFamily="18" charset="0"/>
              <a:cs typeface="Times New Roman" panose="02020603050405020304" pitchFamily="18" charset="0"/>
            </a:endParaRPr>
          </a:p>
        </p:txBody>
      </p:sp>
      <p:cxnSp>
        <p:nvCxnSpPr>
          <p:cNvPr id="15" name="Straight Arrow Connector 14"/>
          <p:cNvCxnSpPr>
            <a:stCxn id="6" idx="2"/>
            <a:endCxn id="16" idx="0"/>
          </p:cNvCxnSpPr>
          <p:nvPr/>
        </p:nvCxnSpPr>
        <p:spPr>
          <a:xfrm flipH="1">
            <a:off x="5851525" y="922655"/>
            <a:ext cx="20955" cy="103124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131746" y="1953840"/>
            <a:ext cx="3439236" cy="533400"/>
          </a:xfrm>
          <a:prstGeom prst="rect">
            <a:avLst/>
          </a:prstGeom>
          <a:ln w="38100">
            <a:solidFill>
              <a:srgbClr val="00B050"/>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2400" b="1" dirty="0" smtClean="0">
                <a:solidFill>
                  <a:srgbClr val="180CB4"/>
                </a:solidFill>
                <a:latin typeface="Times New Roman" panose="02020603050405020304" pitchFamily="18" charset="0"/>
                <a:cs typeface="Times New Roman" panose="02020603050405020304" pitchFamily="18" charset="0"/>
              </a:rPr>
              <a:t>TIẾNG VIỆT</a:t>
            </a:r>
            <a:endParaRPr lang="en-US" sz="2400" b="1" dirty="0" smtClean="0">
              <a:solidFill>
                <a:srgbClr val="180CB4"/>
              </a:solidFill>
              <a:latin typeface="Times New Roman" panose="02020603050405020304" pitchFamily="18" charset="0"/>
              <a:cs typeface="Times New Roman" panose="02020603050405020304" pitchFamily="18" charset="0"/>
            </a:endParaRPr>
          </a:p>
        </p:txBody>
      </p:sp>
      <p:sp>
        <p:nvSpPr>
          <p:cNvPr id="18" name="Rectangle 17"/>
          <p:cNvSpPr/>
          <p:nvPr/>
        </p:nvSpPr>
        <p:spPr>
          <a:xfrm>
            <a:off x="8478890" y="1953844"/>
            <a:ext cx="3168649" cy="533400"/>
          </a:xfrm>
          <a:prstGeom prst="rect">
            <a:avLst/>
          </a:prstGeom>
          <a:ln w="38100">
            <a:solidFill>
              <a:srgbClr val="00B050"/>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2400" b="1" dirty="0" smtClean="0">
                <a:solidFill>
                  <a:srgbClr val="180CB4"/>
                </a:solidFill>
                <a:latin typeface="Times New Roman" panose="02020603050405020304" pitchFamily="18" charset="0"/>
                <a:cs typeface="Times New Roman" panose="02020603050405020304" pitchFamily="18" charset="0"/>
              </a:rPr>
              <a:t>TẬP LÀM VĂN </a:t>
            </a:r>
            <a:endParaRPr lang="en-US" sz="2400" b="1" dirty="0" smtClean="0">
              <a:solidFill>
                <a:srgbClr val="180CB4"/>
              </a:solidFill>
              <a:latin typeface="Times New Roman" panose="02020603050405020304" pitchFamily="18" charset="0"/>
              <a:cs typeface="Times New Roman" panose="02020603050405020304" pitchFamily="18" charset="0"/>
            </a:endParaRPr>
          </a:p>
        </p:txBody>
      </p:sp>
      <p:cxnSp>
        <p:nvCxnSpPr>
          <p:cNvPr id="21" name="Straight Arrow Connector 20"/>
          <p:cNvCxnSpPr>
            <a:stCxn id="6" idx="2"/>
          </p:cNvCxnSpPr>
          <p:nvPr/>
        </p:nvCxnSpPr>
        <p:spPr>
          <a:xfrm>
            <a:off x="5872819" y="922867"/>
            <a:ext cx="3487611" cy="97358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18062" y="3764003"/>
            <a:ext cx="2710280" cy="1626868"/>
          </a:xfrm>
          <a:prstGeom prst="rect">
            <a:avLst/>
          </a:prstGeom>
          <a:ln w="38100">
            <a:solidFill>
              <a:srgbClr val="00B050"/>
            </a:solidFill>
          </a:ln>
        </p:spPr>
        <p:style>
          <a:lnRef idx="2">
            <a:schemeClr val="dk1"/>
          </a:lnRef>
          <a:fillRef idx="1">
            <a:schemeClr val="lt1"/>
          </a:fillRef>
          <a:effectRef idx="0">
            <a:schemeClr val="dk1"/>
          </a:effectRef>
          <a:fontRef idx="minor">
            <a:schemeClr val="dk1"/>
          </a:fontRef>
        </p:style>
        <p:txBody>
          <a:bodyPr anchor="ctr"/>
          <a:lstStyle/>
          <a:p>
            <a:pPr marL="342900" indent="-342900" algn="just">
              <a:buFontTx/>
              <a:buChar char="-"/>
              <a:defRPr/>
            </a:pPr>
            <a:r>
              <a:rPr lang="en-US" sz="2400" b="1" dirty="0" err="1" smtClean="0">
                <a:solidFill>
                  <a:srgbClr val="0070C0"/>
                </a:solidFill>
                <a:latin typeface="Times New Roman" panose="02020603050405020304" pitchFamily="18" charset="0"/>
                <a:cs typeface="Times New Roman" panose="02020603050405020304" pitchFamily="18" charset="0"/>
              </a:rPr>
              <a:t>Truyện</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hiện</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đại</a:t>
            </a:r>
            <a:endParaRPr lang="en-US" sz="2400" b="1" dirty="0" smtClean="0">
              <a:solidFill>
                <a:srgbClr val="0070C0"/>
              </a:solidFill>
              <a:latin typeface="Times New Roman" panose="02020603050405020304" pitchFamily="18" charset="0"/>
              <a:cs typeface="Times New Roman" panose="02020603050405020304" pitchFamily="18" charset="0"/>
            </a:endParaRPr>
          </a:p>
          <a:p>
            <a:pPr marL="342900" indent="-342900" algn="just">
              <a:buFontTx/>
              <a:buChar char="-"/>
              <a:defRPr/>
            </a:pPr>
            <a:r>
              <a:rPr lang="en-US" sz="2400" b="1" dirty="0" err="1" smtClean="0">
                <a:solidFill>
                  <a:srgbClr val="0070C0"/>
                </a:solidFill>
                <a:latin typeface="Times New Roman" panose="02020603050405020304" pitchFamily="18" charset="0"/>
                <a:cs typeface="Times New Roman" panose="02020603050405020304" pitchFamily="18" charset="0"/>
              </a:rPr>
              <a:t>Thơ</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hiện</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đại</a:t>
            </a:r>
            <a:endParaRPr lang="en-US" sz="2400" b="1" dirty="0" smtClean="0">
              <a:solidFill>
                <a:srgbClr val="0070C0"/>
              </a:solidFill>
              <a:latin typeface="Times New Roman" panose="02020603050405020304" pitchFamily="18" charset="0"/>
              <a:cs typeface="Times New Roman" panose="02020603050405020304" pitchFamily="18" charset="0"/>
            </a:endParaRPr>
          </a:p>
          <a:p>
            <a:pPr marL="342900" indent="-342900" algn="just">
              <a:buFontTx/>
              <a:buChar char="-"/>
              <a:defRPr/>
            </a:pPr>
            <a:r>
              <a:rPr lang="en-US" sz="2400" b="1" dirty="0" err="1" smtClean="0">
                <a:solidFill>
                  <a:srgbClr val="0070C0"/>
                </a:solidFill>
                <a:latin typeface="Times New Roman" panose="02020603050405020304" pitchFamily="18" charset="0"/>
                <a:cs typeface="Times New Roman" panose="02020603050405020304" pitchFamily="18" charset="0"/>
              </a:rPr>
              <a:t>Kí</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hiện</a:t>
            </a:r>
            <a:r>
              <a:rPr lang="en-US" sz="2400" b="1" dirty="0" smtClean="0">
                <a:solidFill>
                  <a:srgbClr val="0070C0"/>
                </a:solidFill>
                <a:latin typeface="Times New Roman" panose="02020603050405020304" pitchFamily="18" charset="0"/>
                <a:cs typeface="Times New Roman" panose="02020603050405020304" pitchFamily="18" charset="0"/>
              </a:rPr>
              <a:t> </a:t>
            </a:r>
            <a:r>
              <a:rPr lang="en-US" sz="2400" b="1" dirty="0" err="1" smtClean="0">
                <a:solidFill>
                  <a:srgbClr val="0070C0"/>
                </a:solidFill>
                <a:latin typeface="Times New Roman" panose="02020603050405020304" pitchFamily="18" charset="0"/>
                <a:cs typeface="Times New Roman" panose="02020603050405020304" pitchFamily="18" charset="0"/>
              </a:rPr>
              <a:t>đại</a:t>
            </a:r>
            <a:endParaRPr lang="en-US" sz="2400" b="1" dirty="0" smtClean="0">
              <a:solidFill>
                <a:srgbClr val="0070C0"/>
              </a:solidFill>
              <a:latin typeface="Times New Roman" panose="02020603050405020304" pitchFamily="18" charset="0"/>
              <a:cs typeface="Times New Roman" panose="02020603050405020304" pitchFamily="18" charset="0"/>
            </a:endParaRPr>
          </a:p>
        </p:txBody>
      </p:sp>
      <p:sp>
        <p:nvSpPr>
          <p:cNvPr id="39" name="Rectangle 38"/>
          <p:cNvSpPr/>
          <p:nvPr/>
        </p:nvSpPr>
        <p:spPr>
          <a:xfrm>
            <a:off x="4148257" y="3777752"/>
            <a:ext cx="3439236" cy="161312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b="1" dirty="0" smtClean="0">
                <a:solidFill>
                  <a:srgbClr val="180CB4"/>
                </a:solidFill>
                <a:latin typeface="Times New Roman" panose="02020603050405020304" pitchFamily="18" charset="0"/>
                <a:cs typeface="Times New Roman" panose="02020603050405020304" pitchFamily="18" charset="0"/>
              </a:rPr>
              <a:t>- Từ loại</a:t>
            </a:r>
            <a:endParaRPr lang="en-US" sz="2400" b="1" dirty="0" smtClean="0">
              <a:solidFill>
                <a:srgbClr val="180CB4"/>
              </a:solidFill>
              <a:latin typeface="Times New Roman" panose="02020603050405020304" pitchFamily="18" charset="0"/>
              <a:cs typeface="Times New Roman" panose="02020603050405020304" pitchFamily="18" charset="0"/>
            </a:endParaRPr>
          </a:p>
          <a:p>
            <a:pPr>
              <a:defRPr/>
            </a:pPr>
            <a:r>
              <a:rPr lang="en-US" sz="2400" b="1" dirty="0" smtClean="0">
                <a:solidFill>
                  <a:srgbClr val="180CB4"/>
                </a:solidFill>
                <a:latin typeface="Times New Roman" panose="02020603050405020304" pitchFamily="18" charset="0"/>
                <a:cs typeface="Times New Roman" panose="02020603050405020304" pitchFamily="18" charset="0"/>
              </a:rPr>
              <a:t>- Câu</a:t>
            </a:r>
            <a:endParaRPr lang="en-US" sz="2400" b="1" dirty="0" smtClean="0">
              <a:solidFill>
                <a:srgbClr val="180CB4"/>
              </a:solidFill>
              <a:latin typeface="Times New Roman" panose="02020603050405020304" pitchFamily="18" charset="0"/>
              <a:cs typeface="Times New Roman" panose="02020603050405020304" pitchFamily="18" charset="0"/>
            </a:endParaRPr>
          </a:p>
          <a:p>
            <a:pPr>
              <a:defRPr/>
            </a:pP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Các</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phép</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tu</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từ</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từ</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vựng</a:t>
            </a:r>
            <a:endParaRPr lang="en-US" sz="2400" b="1" dirty="0" err="1" smtClean="0">
              <a:solidFill>
                <a:srgbClr val="180CB4"/>
              </a:solidFill>
              <a:latin typeface="Times New Roman" panose="02020603050405020304" pitchFamily="18" charset="0"/>
              <a:cs typeface="Times New Roman" panose="02020603050405020304" pitchFamily="18" charset="0"/>
            </a:endParaRPr>
          </a:p>
        </p:txBody>
      </p:sp>
      <p:sp>
        <p:nvSpPr>
          <p:cNvPr id="48" name="Rectangle 47"/>
          <p:cNvSpPr/>
          <p:nvPr/>
        </p:nvSpPr>
        <p:spPr>
          <a:xfrm>
            <a:off x="8468811" y="3758441"/>
            <a:ext cx="3178728" cy="1605130"/>
          </a:xfrm>
          <a:prstGeom prst="rect">
            <a:avLst/>
          </a:prstGeom>
          <a:ln w="38100">
            <a:solidFill>
              <a:srgbClr val="00B050"/>
            </a:solidFill>
          </a:ln>
        </p:spPr>
        <p:style>
          <a:lnRef idx="2">
            <a:schemeClr val="dk1"/>
          </a:lnRef>
          <a:fillRef idx="1">
            <a:schemeClr val="lt1"/>
          </a:fillRef>
          <a:effectRef idx="0">
            <a:schemeClr val="dk1"/>
          </a:effectRef>
          <a:fontRef idx="minor">
            <a:schemeClr val="dk1"/>
          </a:fontRef>
        </p:style>
        <p:txBody>
          <a:bodyPr anchor="ctr"/>
          <a:lstStyle/>
          <a:p>
            <a:pPr algn="l">
              <a:defRPr/>
            </a:pPr>
            <a:r>
              <a:rPr lang="en-US" sz="2400" b="1" dirty="0" err="1" smtClean="0">
                <a:solidFill>
                  <a:srgbClr val="180CB4"/>
                </a:solidFill>
                <a:latin typeface="Times New Roman" panose="02020603050405020304" pitchFamily="18" charset="0"/>
                <a:cs typeface="Times New Roman" panose="02020603050405020304" pitchFamily="18" charset="0"/>
              </a:rPr>
              <a:t>- Văn</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miêu</a:t>
            </a:r>
            <a:r>
              <a:rPr lang="en-US" sz="2400" b="1" dirty="0" smtClean="0">
                <a:solidFill>
                  <a:srgbClr val="180CB4"/>
                </a:solidFill>
                <a:latin typeface="Times New Roman" panose="02020603050405020304" pitchFamily="18" charset="0"/>
                <a:cs typeface="Times New Roman" panose="02020603050405020304" pitchFamily="18" charset="0"/>
              </a:rPr>
              <a:t> </a:t>
            </a:r>
            <a:r>
              <a:rPr lang="en-US" sz="2400" b="1" dirty="0" err="1" smtClean="0">
                <a:solidFill>
                  <a:srgbClr val="180CB4"/>
                </a:solidFill>
                <a:latin typeface="Times New Roman" panose="02020603050405020304" pitchFamily="18" charset="0"/>
                <a:cs typeface="Times New Roman" panose="02020603050405020304" pitchFamily="18" charset="0"/>
              </a:rPr>
              <a:t>tả</a:t>
            </a:r>
            <a:endParaRPr lang="en-US" sz="2400" b="1" dirty="0" err="1" smtClean="0">
              <a:solidFill>
                <a:srgbClr val="180CB4"/>
              </a:solidFill>
              <a:latin typeface="Times New Roman" panose="02020603050405020304" pitchFamily="18" charset="0"/>
              <a:cs typeface="Times New Roman" panose="02020603050405020304" pitchFamily="18" charset="0"/>
            </a:endParaRPr>
          </a:p>
          <a:p>
            <a:pPr algn="l">
              <a:defRPr/>
            </a:pPr>
            <a:r>
              <a:rPr lang="en-US" sz="2400" b="1" dirty="0" err="1" smtClean="0">
                <a:solidFill>
                  <a:srgbClr val="180CB4"/>
                </a:solidFill>
                <a:latin typeface="Times New Roman" panose="02020603050405020304" pitchFamily="18" charset="0"/>
                <a:cs typeface="Times New Roman" panose="02020603050405020304" pitchFamily="18" charset="0"/>
              </a:rPr>
              <a:t>- Văn bản hành chính</a:t>
            </a:r>
            <a:endParaRPr lang="en-US" sz="2400" b="1" dirty="0" smtClean="0">
              <a:solidFill>
                <a:srgbClr val="180CB4"/>
              </a:solidFill>
              <a:latin typeface="Times New Roman" panose="02020603050405020304" pitchFamily="18" charset="0"/>
              <a:cs typeface="Times New Roman" panose="02020603050405020304" pitchFamily="18" charset="0"/>
            </a:endParaRPr>
          </a:p>
          <a:p>
            <a:pPr>
              <a:defRPr/>
            </a:pPr>
            <a:endParaRPr lang="en-US" sz="2400" b="1" dirty="0" smtClean="0">
              <a:solidFill>
                <a:srgbClr val="180CB4"/>
              </a:solidFill>
              <a:latin typeface="Times New Roman" panose="02020603050405020304" pitchFamily="18" charset="0"/>
              <a:cs typeface="Times New Roman" panose="02020603050405020304" pitchFamily="18" charset="0"/>
            </a:endParaRPr>
          </a:p>
        </p:txBody>
      </p:sp>
      <p:cxnSp>
        <p:nvCxnSpPr>
          <p:cNvPr id="57" name="Straight Arrow Connector 56"/>
          <p:cNvCxnSpPr>
            <a:endCxn id="30" idx="0"/>
          </p:cNvCxnSpPr>
          <p:nvPr/>
        </p:nvCxnSpPr>
        <p:spPr>
          <a:xfrm flipH="1">
            <a:off x="1873250" y="2550160"/>
            <a:ext cx="7620" cy="121412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endCxn id="48" idx="0"/>
          </p:cNvCxnSpPr>
          <p:nvPr/>
        </p:nvCxnSpPr>
        <p:spPr>
          <a:xfrm>
            <a:off x="10038715" y="2511425"/>
            <a:ext cx="19685" cy="124714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16" idx="2"/>
            <a:endCxn id="39" idx="0"/>
          </p:cNvCxnSpPr>
          <p:nvPr/>
        </p:nvCxnSpPr>
        <p:spPr>
          <a:xfrm>
            <a:off x="5851525" y="2487295"/>
            <a:ext cx="16510" cy="129032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par>
                                <p:cTn id="8" presetID="5"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heckerboard(across)">
                                      <p:cBhvr>
                                        <p:cTn id="10" dur="500"/>
                                        <p:tgtEl>
                                          <p:spTgt spid="9"/>
                                        </p:tgtEl>
                                      </p:cBhvr>
                                    </p:animEffect>
                                  </p:childTnLst>
                                </p:cTn>
                              </p:par>
                              <p:par>
                                <p:cTn id="11" presetID="5" presetClass="entr" presetSubtype="1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checkerboard(across)">
                                      <p:cBhvr>
                                        <p:cTn id="13" dur="500"/>
                                        <p:tgtEl>
                                          <p:spTgt spid="15"/>
                                        </p:tgtEl>
                                      </p:cBhvr>
                                    </p:animEffect>
                                  </p:childTnLst>
                                </p:cTn>
                              </p:par>
                              <p:par>
                                <p:cTn id="14" presetID="5" presetClass="entr" presetSubtype="10"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checkerboard(across)">
                                      <p:cBhvr>
                                        <p:cTn id="16" dur="500"/>
                                        <p:tgtEl>
                                          <p:spTgt spid="21"/>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checkerboard(across)">
                                      <p:cBhvr>
                                        <p:cTn id="19" dur="500"/>
                                        <p:tgtEl>
                                          <p:spTgt spid="1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heckerboard(across)">
                                      <p:cBhvr>
                                        <p:cTn id="22" dur="500"/>
                                        <p:tgtEl>
                                          <p:spTgt spid="16"/>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heckerboard(across)">
                                      <p:cBhvr>
                                        <p:cTn id="25" dur="500"/>
                                        <p:tgtEl>
                                          <p:spTgt spid="18"/>
                                        </p:tgtEl>
                                      </p:cBhvr>
                                    </p:animEffect>
                                  </p:childTnLst>
                                </p:cTn>
                              </p:par>
                              <p:par>
                                <p:cTn id="26" presetID="5" presetClass="entr" presetSubtype="10" fill="hold"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checkerboard(across)">
                                      <p:cBhvr>
                                        <p:cTn id="28" dur="500"/>
                                        <p:tgtEl>
                                          <p:spTgt spid="57"/>
                                        </p:tgtEl>
                                      </p:cBhvr>
                                    </p:animEffect>
                                  </p:childTnLst>
                                </p:cTn>
                              </p:par>
                              <p:par>
                                <p:cTn id="29" presetID="5" presetClass="entr" presetSubtype="10" fill="hold" nodeType="with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checkerboard(across)">
                                      <p:cBhvr>
                                        <p:cTn id="31" dur="500"/>
                                        <p:tgtEl>
                                          <p:spTgt spid="73"/>
                                        </p:tgtEl>
                                      </p:cBhvr>
                                    </p:animEffect>
                                  </p:childTnLst>
                                </p:cTn>
                              </p:par>
                              <p:par>
                                <p:cTn id="32" presetID="5" presetClass="entr" presetSubtype="10" fill="hold" nodeType="withEffect">
                                  <p:stCondLst>
                                    <p:cond delay="0"/>
                                  </p:stCondLst>
                                  <p:childTnLst>
                                    <p:set>
                                      <p:cBhvr>
                                        <p:cTn id="33" dur="1" fill="hold">
                                          <p:stCondLst>
                                            <p:cond delay="0"/>
                                          </p:stCondLst>
                                        </p:cTn>
                                        <p:tgtEl>
                                          <p:spTgt spid="77"/>
                                        </p:tgtEl>
                                        <p:attrNameLst>
                                          <p:attrName>style.visibility</p:attrName>
                                        </p:attrNameLst>
                                      </p:cBhvr>
                                      <p:to>
                                        <p:strVal val="visible"/>
                                      </p:to>
                                    </p:set>
                                    <p:animEffect transition="in" filter="checkerboard(across)">
                                      <p:cBhvr>
                                        <p:cTn id="34" dur="500"/>
                                        <p:tgtEl>
                                          <p:spTgt spid="77"/>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checkerboard(across)">
                                      <p:cBhvr>
                                        <p:cTn id="37" dur="500"/>
                                        <p:tgtEl>
                                          <p:spTgt spid="30"/>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checkerboard(across)">
                                      <p:cBhvr>
                                        <p:cTn id="40" dur="500"/>
                                        <p:tgtEl>
                                          <p:spTgt spid="39"/>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checkerboard(across)">
                                      <p:cBhvr>
                                        <p:cTn id="4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bldLvl="0" animBg="1"/>
      <p:bldP spid="16" grpId="0" bldLvl="0" animBg="1"/>
      <p:bldP spid="18" grpId="0" bldLvl="0" animBg="1"/>
      <p:bldP spid="30" grpId="0" bldLvl="0" animBg="1"/>
      <p:bldP spid="39" grpId="0" bldLvl="0" animBg="1"/>
      <p:bldP spid="48"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49555" y="19050"/>
            <a:ext cx="11967845" cy="460375"/>
          </a:xfrm>
          <a:prstGeom prst="rect">
            <a:avLst/>
          </a:prstGeom>
          <a:noFill/>
        </p:spPr>
        <p:txBody>
          <a:bodyPr wrap="square" rtlCol="0">
            <a:spAutoFit/>
          </a:bodyPr>
          <a:p>
            <a:pPr algn="ctr"/>
            <a:r>
              <a:rPr lang="en-US" sz="2400" b="1">
                <a:solidFill>
                  <a:srgbClr val="FF0000"/>
                </a:solidFill>
                <a:latin typeface="Times New Roman" panose="02020603050405020304" pitchFamily="18" charset="0"/>
                <a:cs typeface="Times New Roman" panose="02020603050405020304" pitchFamily="18" charset="0"/>
              </a:rPr>
              <a:t>NỘI DUNG TINH GIẢN HỌC KÌ II NH 2019 - 2020 </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5" name="Text Box 4"/>
          <p:cNvSpPr txBox="1"/>
          <p:nvPr/>
        </p:nvSpPr>
        <p:spPr>
          <a:xfrm>
            <a:off x="249555" y="509270"/>
            <a:ext cx="11641455" cy="6739255"/>
          </a:xfrm>
          <a:prstGeom prst="rect">
            <a:avLst/>
          </a:prstGeom>
          <a:noFill/>
        </p:spPr>
        <p:txBody>
          <a:bodyPr wrap="square" rtlCol="0">
            <a:spAutoFit/>
          </a:bodyPr>
          <a:p>
            <a:pPr algn="just"/>
            <a:r>
              <a:rPr lang="en-US" sz="2400" b="1">
                <a:solidFill>
                  <a:srgbClr val="FF0000"/>
                </a:solidFill>
                <a:latin typeface="Times New Roman" panose="02020603050405020304" pitchFamily="18" charset="0"/>
                <a:cs typeface="Times New Roman" panose="02020603050405020304" pitchFamily="18" charset="0"/>
              </a:rPr>
              <a:t>Phần Văn bản:</a:t>
            </a:r>
            <a:endParaRPr lang="en-US" sz="2400">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rPr>
              <a:t>-  Mưa </a:t>
            </a:r>
            <a:r>
              <a:rPr lang="en-US" sz="2400">
                <a:latin typeface="Times New Roman" panose="02020603050405020304" pitchFamily="18" charset="0"/>
                <a:cs typeface="Times New Roman" panose="02020603050405020304" pitchFamily="18" charset="0"/>
                <a:sym typeface="+mn-ea"/>
              </a:rPr>
              <a:t>(khuyến khích học sinh tự học)</a:t>
            </a:r>
            <a:endParaRPr lang="en-US" sz="2400">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rPr>
              <a:t>- Lao xao </a:t>
            </a:r>
            <a:r>
              <a:rPr lang="en-US" sz="2400">
                <a:latin typeface="Times New Roman" panose="02020603050405020304" pitchFamily="18" charset="0"/>
                <a:cs typeface="Times New Roman" panose="02020603050405020304" pitchFamily="18" charset="0"/>
                <a:sym typeface="+mn-ea"/>
              </a:rPr>
              <a:t>(học sinh tự học)</a:t>
            </a:r>
            <a:endParaRPr lang="en-US" sz="2400">
              <a:latin typeface="Times New Roman" panose="02020603050405020304" pitchFamily="18" charset="0"/>
              <a:cs typeface="Times New Roman" panose="02020603050405020304" pitchFamily="18" charset="0"/>
              <a:sym typeface="+mn-ea"/>
            </a:endParaRPr>
          </a:p>
          <a:p>
            <a:pPr algn="just"/>
            <a:r>
              <a:rPr lang="en-US" sz="2400">
                <a:latin typeface="Times New Roman" panose="02020603050405020304" pitchFamily="18" charset="0"/>
                <a:cs typeface="Times New Roman" panose="02020603050405020304" pitchFamily="18" charset="0"/>
              </a:rPr>
              <a:t>- Cầu Long Biên chứng nhân lịch sử </a:t>
            </a:r>
            <a:r>
              <a:rPr lang="en-US" sz="2400">
                <a:latin typeface="Times New Roman" panose="02020603050405020304" pitchFamily="18" charset="0"/>
                <a:cs typeface="Times New Roman" panose="02020603050405020304" pitchFamily="18" charset="0"/>
                <a:sym typeface="+mn-ea"/>
              </a:rPr>
              <a:t>(khuyến khích học sinh tự học)</a:t>
            </a:r>
            <a:endParaRPr lang="en-US" sz="2400">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rPr>
              <a:t>- Ôn tập truyện và kí (không học)</a:t>
            </a:r>
            <a:endParaRPr lang="en-US" sz="2400">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rPr>
              <a:t>- Động Phong Nha </a:t>
            </a:r>
            <a:r>
              <a:rPr lang="en-US" sz="2400">
                <a:latin typeface="Times New Roman" panose="02020603050405020304" pitchFamily="18" charset="0"/>
                <a:cs typeface="Times New Roman" panose="02020603050405020304" pitchFamily="18" charset="0"/>
                <a:sym typeface="+mn-ea"/>
              </a:rPr>
              <a:t>(học sinh tự học)</a:t>
            </a:r>
            <a:endParaRPr lang="en-US" sz="2400">
              <a:latin typeface="Times New Roman" panose="02020603050405020304" pitchFamily="18" charset="0"/>
              <a:cs typeface="Times New Roman" panose="02020603050405020304" pitchFamily="18" charset="0"/>
              <a:sym typeface="+mn-ea"/>
            </a:endParaRPr>
          </a:p>
          <a:p>
            <a:pPr algn="just"/>
            <a:r>
              <a:rPr lang="en-US" sz="2400" b="1">
                <a:solidFill>
                  <a:srgbClr val="FF0000"/>
                </a:solidFill>
                <a:latin typeface="Times New Roman" panose="02020603050405020304" pitchFamily="18" charset="0"/>
                <a:cs typeface="Times New Roman" panose="02020603050405020304" pitchFamily="18" charset="0"/>
              </a:rPr>
              <a:t>Phần Tiếng Viêt:</a:t>
            </a:r>
            <a:endParaRPr lang="en-US" sz="2400">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rPr>
              <a:t>- Ẩn du (tự học có hướng dẫn - 1 tiết)</a:t>
            </a:r>
            <a:endParaRPr lang="en-US" sz="2400">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rPr>
              <a:t>- Hoán dụ (</a:t>
            </a:r>
            <a:r>
              <a:rPr lang="en-US" sz="2400">
                <a:latin typeface="Times New Roman" panose="02020603050405020304" pitchFamily="18" charset="0"/>
                <a:cs typeface="Times New Roman" panose="02020603050405020304" pitchFamily="18" charset="0"/>
                <a:sym typeface="+mn-ea"/>
              </a:rPr>
              <a:t>tự học có hướng dẫn - 1 tiết)</a:t>
            </a:r>
            <a:endParaRPr lang="en-US" sz="2400">
              <a:latin typeface="Times New Roman" panose="02020603050405020304" pitchFamily="18" charset="0"/>
              <a:cs typeface="Times New Roman" panose="02020603050405020304" pitchFamily="18" charset="0"/>
              <a:sym typeface="+mn-ea"/>
            </a:endParaRPr>
          </a:p>
          <a:p>
            <a:pPr algn="just"/>
            <a:r>
              <a:rPr lang="en-US" sz="2400">
                <a:latin typeface="Times New Roman" panose="02020603050405020304" pitchFamily="18" charset="0"/>
                <a:cs typeface="Times New Roman" panose="02020603050405020304" pitchFamily="18" charset="0"/>
              </a:rPr>
              <a:t>- Các thành phần chính của câu (không học)</a:t>
            </a:r>
            <a:endParaRPr lang="en-US" sz="2400">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rPr>
              <a:t>- Câu trần thuật đơn; </a:t>
            </a:r>
            <a:r>
              <a:rPr lang="en-US" sz="2400">
                <a:latin typeface="Times New Roman" panose="02020603050405020304" pitchFamily="18" charset="0"/>
                <a:cs typeface="Times New Roman" panose="02020603050405020304" pitchFamily="18" charset="0"/>
                <a:sym typeface="+mn-ea"/>
              </a:rPr>
              <a:t>Câu trần thuật đơn có từ “là”; Câu trần thuật đơn không có từ “là” (tự học có hướng dẫn - 1 tiết)</a:t>
            </a:r>
            <a:endParaRPr lang="en-US" sz="2400">
              <a:latin typeface="Times New Roman" panose="02020603050405020304" pitchFamily="18" charset="0"/>
              <a:cs typeface="Times New Roman" panose="02020603050405020304" pitchFamily="18" charset="0"/>
              <a:sym typeface="+mn-ea"/>
            </a:endParaRPr>
          </a:p>
          <a:p>
            <a:pPr algn="just"/>
            <a:r>
              <a:rPr lang="en-US" sz="2400">
                <a:latin typeface="Times New Roman" panose="02020603050405020304" pitchFamily="18" charset="0"/>
                <a:cs typeface="Times New Roman" panose="02020603050405020304" pitchFamily="18" charset="0"/>
                <a:sym typeface="+mn-ea"/>
              </a:rPr>
              <a:t>- Chữa lỗi về chủ ngữ, vị ngữ; Chữa lỗi về chủ ngữ, vị ngữ (tiếp theo) (tự học có hướng dẫn - 1 tiết)</a:t>
            </a:r>
            <a:endParaRPr lang="en-US" sz="2400">
              <a:latin typeface="Times New Roman" panose="02020603050405020304" pitchFamily="18" charset="0"/>
              <a:cs typeface="Times New Roman" panose="02020603050405020304" pitchFamily="18" charset="0"/>
              <a:sym typeface="+mn-ea"/>
            </a:endParaRPr>
          </a:p>
          <a:p>
            <a:pPr algn="just"/>
            <a:r>
              <a:rPr lang="en-US" sz="2400">
                <a:latin typeface="Times New Roman" panose="02020603050405020304" pitchFamily="18" charset="0"/>
                <a:cs typeface="Times New Roman" panose="02020603050405020304" pitchFamily="18" charset="0"/>
                <a:sym typeface="+mn-ea"/>
              </a:rPr>
              <a:t>- Ôn tập về các dấu câu (dấu chấm, dấu chấm hỏi, dấu chấm than, dấu phẩy) (tự học có hướng dẫn - 1 tiết)</a:t>
            </a:r>
            <a:endParaRPr lang="en-US" sz="2400">
              <a:latin typeface="Times New Roman" panose="02020603050405020304" pitchFamily="18" charset="0"/>
              <a:cs typeface="Times New Roman" panose="02020603050405020304" pitchFamily="18" charset="0"/>
              <a:sym typeface="+mn-ea"/>
            </a:endParaRPr>
          </a:p>
          <a:p>
            <a:pPr algn="just"/>
            <a:endParaRPr lang="en-US" sz="2400">
              <a:latin typeface="Times New Roman" panose="02020603050405020304" pitchFamily="18" charset="0"/>
              <a:cs typeface="Times New Roman" panose="02020603050405020304" pitchFamily="18" charset="0"/>
              <a:sym typeface="+mn-ea"/>
            </a:endParaRPr>
          </a:p>
          <a:p>
            <a:pPr algn="just"/>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49555" y="19050"/>
            <a:ext cx="11658600" cy="460375"/>
          </a:xfrm>
          <a:prstGeom prst="rect">
            <a:avLst/>
          </a:prstGeom>
          <a:noFill/>
        </p:spPr>
        <p:txBody>
          <a:bodyPr wrap="square" rtlCol="0">
            <a:spAutoFit/>
          </a:bodyPr>
          <a:p>
            <a:pPr algn="ctr"/>
            <a:r>
              <a:rPr lang="en-US" sz="2400" b="1">
                <a:solidFill>
                  <a:srgbClr val="FF0000"/>
                </a:solidFill>
                <a:latin typeface="Times New Roman" panose="02020603050405020304" pitchFamily="18" charset="0"/>
                <a:cs typeface="Times New Roman" panose="02020603050405020304" pitchFamily="18" charset="0"/>
              </a:rPr>
              <a:t>NỘI DUNG TINH GIẢN HỌC KÌ II NH 2019 - 2020 </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5" name="Text Box 4"/>
          <p:cNvSpPr txBox="1"/>
          <p:nvPr/>
        </p:nvSpPr>
        <p:spPr>
          <a:xfrm>
            <a:off x="249555" y="394335"/>
            <a:ext cx="11658600" cy="1014730"/>
          </a:xfrm>
          <a:prstGeom prst="rect">
            <a:avLst/>
          </a:prstGeom>
          <a:noFill/>
        </p:spPr>
        <p:txBody>
          <a:bodyPr wrap="square" rtlCol="0">
            <a:spAutoFit/>
          </a:bodyPr>
          <a:p>
            <a:endParaRPr lang="en-US" sz="2000">
              <a:sym typeface="+mn-ea"/>
            </a:endParaRPr>
          </a:p>
          <a:p>
            <a:endParaRPr lang="en-US" sz="2000">
              <a:sym typeface="+mn-ea"/>
            </a:endParaRPr>
          </a:p>
          <a:p>
            <a:endParaRPr lang="en-US" sz="2000"/>
          </a:p>
        </p:txBody>
      </p:sp>
      <p:sp>
        <p:nvSpPr>
          <p:cNvPr id="2" name="Text Box 1"/>
          <p:cNvSpPr txBox="1"/>
          <p:nvPr/>
        </p:nvSpPr>
        <p:spPr>
          <a:xfrm>
            <a:off x="249555" y="690880"/>
            <a:ext cx="11340465" cy="4154170"/>
          </a:xfrm>
          <a:prstGeom prst="rect">
            <a:avLst/>
          </a:prstGeom>
          <a:noFill/>
        </p:spPr>
        <p:txBody>
          <a:bodyPr wrap="square" rtlCol="0">
            <a:spAutoFit/>
          </a:bodyPr>
          <a:p>
            <a:pPr algn="just"/>
            <a:r>
              <a:rPr lang="en-US" sz="2400" b="1">
                <a:solidFill>
                  <a:srgbClr val="FF0000"/>
                </a:solidFill>
                <a:latin typeface="Times New Roman" panose="02020603050405020304" pitchFamily="18" charset="0"/>
                <a:cs typeface="Times New Roman" panose="02020603050405020304" pitchFamily="18" charset="0"/>
                <a:sym typeface="+mn-ea"/>
              </a:rPr>
              <a:t>Phần Tập làm văn:</a:t>
            </a:r>
            <a:endParaRPr lang="en-US" sz="2400">
              <a:latin typeface="Times New Roman" panose="02020603050405020304" pitchFamily="18" charset="0"/>
              <a:cs typeface="Times New Roman" panose="02020603050405020304" pitchFamily="18" charset="0"/>
              <a:sym typeface="+mn-ea"/>
            </a:endParaRPr>
          </a:p>
          <a:p>
            <a:pPr algn="just"/>
            <a:r>
              <a:rPr lang="en-US" sz="2400">
                <a:latin typeface="Times New Roman" panose="02020603050405020304" pitchFamily="18" charset="0"/>
                <a:cs typeface="Times New Roman" panose="02020603050405020304" pitchFamily="18" charset="0"/>
                <a:sym typeface="+mn-ea"/>
              </a:rPr>
              <a:t>- Luyện nói về quan sát, tưởng tượng, so sánh và nhận xét trong văn miêu tả (không học)</a:t>
            </a:r>
            <a:endParaRPr lang="en-US" sz="2400">
              <a:latin typeface="Times New Roman" panose="02020603050405020304" pitchFamily="18" charset="0"/>
              <a:cs typeface="Times New Roman" panose="02020603050405020304" pitchFamily="18" charset="0"/>
              <a:sym typeface="+mn-ea"/>
            </a:endParaRPr>
          </a:p>
          <a:p>
            <a:pPr algn="just"/>
            <a:r>
              <a:rPr lang="en-US" sz="2400">
                <a:latin typeface="Times New Roman" panose="02020603050405020304" pitchFamily="18" charset="0"/>
                <a:cs typeface="Times New Roman" panose="02020603050405020304" pitchFamily="18" charset="0"/>
                <a:sym typeface="+mn-ea"/>
              </a:rPr>
              <a:t>- Luyện nói văn miêu tả (không học)</a:t>
            </a:r>
            <a:endParaRPr lang="en-US" sz="2400">
              <a:latin typeface="Times New Roman" panose="02020603050405020304" pitchFamily="18" charset="0"/>
              <a:cs typeface="Times New Roman" panose="02020603050405020304" pitchFamily="18" charset="0"/>
              <a:sym typeface="+mn-ea"/>
            </a:endParaRPr>
          </a:p>
          <a:p>
            <a:pPr algn="just"/>
            <a:r>
              <a:rPr lang="en-US" sz="2400">
                <a:latin typeface="Times New Roman" panose="02020603050405020304" pitchFamily="18" charset="0"/>
                <a:cs typeface="Times New Roman" panose="02020603050405020304" pitchFamily="18" charset="0"/>
                <a:sym typeface="+mn-ea"/>
              </a:rPr>
              <a:t>- Tập làm thơ bốn chữ (khuyến khích học sinh tự học)</a:t>
            </a:r>
            <a:endParaRPr lang="en-US" sz="2400">
              <a:latin typeface="Times New Roman" panose="02020603050405020304" pitchFamily="18" charset="0"/>
              <a:cs typeface="Times New Roman" panose="02020603050405020304" pitchFamily="18" charset="0"/>
              <a:sym typeface="+mn-ea"/>
            </a:endParaRPr>
          </a:p>
          <a:p>
            <a:pPr algn="just"/>
            <a:r>
              <a:rPr lang="en-US" sz="2400">
                <a:latin typeface="Times New Roman" panose="02020603050405020304" pitchFamily="18" charset="0"/>
                <a:cs typeface="Times New Roman" panose="02020603050405020304" pitchFamily="18" charset="0"/>
                <a:sym typeface="+mn-ea"/>
              </a:rPr>
              <a:t>- Hoạt động ngữ văn: Thi làm thơ năm chữ (khuyến khích học sinh tự làm)</a:t>
            </a:r>
            <a:endParaRPr lang="en-US" sz="2400">
              <a:latin typeface="Times New Roman" panose="02020603050405020304" pitchFamily="18" charset="0"/>
              <a:cs typeface="Times New Roman" panose="02020603050405020304" pitchFamily="18" charset="0"/>
              <a:sym typeface="+mn-ea"/>
            </a:endParaRPr>
          </a:p>
          <a:p>
            <a:pPr algn="just"/>
            <a:r>
              <a:rPr lang="en-US" sz="2400">
                <a:latin typeface="Times New Roman" panose="02020603050405020304" pitchFamily="18" charset="0"/>
                <a:cs typeface="Times New Roman" panose="02020603050405020304" pitchFamily="18" charset="0"/>
                <a:sym typeface="+mn-ea"/>
              </a:rPr>
              <a:t>- Ôn tập văn miêu tả (không học)</a:t>
            </a:r>
            <a:endParaRPr lang="en-US" sz="2400">
              <a:latin typeface="Times New Roman" panose="02020603050405020304" pitchFamily="18" charset="0"/>
              <a:cs typeface="Times New Roman" panose="02020603050405020304" pitchFamily="18" charset="0"/>
              <a:sym typeface="+mn-ea"/>
            </a:endParaRPr>
          </a:p>
          <a:p>
            <a:pPr algn="just"/>
            <a:r>
              <a:rPr lang="en-US" sz="2400">
                <a:latin typeface="Times New Roman" panose="02020603050405020304" pitchFamily="18" charset="0"/>
                <a:cs typeface="Times New Roman" panose="02020603050405020304" pitchFamily="18" charset="0"/>
                <a:sym typeface="+mn-ea"/>
              </a:rPr>
              <a:t>- Viết đơn; Luyện tập cách viết đơn và sữa lỗi (tự học có hướng dẫn - 1 tiết)</a:t>
            </a:r>
            <a:endParaRPr lang="en-US" sz="2400">
              <a:latin typeface="Times New Roman" panose="02020603050405020304" pitchFamily="18" charset="0"/>
              <a:cs typeface="Times New Roman" panose="02020603050405020304" pitchFamily="18" charset="0"/>
              <a:sym typeface="+mn-ea"/>
            </a:endParaRPr>
          </a:p>
          <a:p>
            <a:pPr algn="just"/>
            <a:r>
              <a:rPr lang="en-US" sz="2400" b="1">
                <a:solidFill>
                  <a:srgbClr val="FF0000"/>
                </a:solidFill>
                <a:latin typeface="Times New Roman" panose="02020603050405020304" pitchFamily="18" charset="0"/>
                <a:cs typeface="Times New Roman" panose="02020603050405020304" pitchFamily="18" charset="0"/>
                <a:sym typeface="+mn-ea"/>
              </a:rPr>
              <a:t>Chương trình địa phương: </a:t>
            </a:r>
            <a:endParaRPr lang="en-US" sz="2400">
              <a:latin typeface="Times New Roman" panose="02020603050405020304" pitchFamily="18" charset="0"/>
              <a:cs typeface="Times New Roman" panose="02020603050405020304" pitchFamily="18" charset="0"/>
              <a:sym typeface="+mn-ea"/>
            </a:endParaRPr>
          </a:p>
          <a:p>
            <a:pPr algn="just"/>
            <a:r>
              <a:rPr lang="en-US" sz="2400">
                <a:latin typeface="Times New Roman" panose="02020603050405020304" pitchFamily="18" charset="0"/>
                <a:cs typeface="Times New Roman" panose="02020603050405020304" pitchFamily="18" charset="0"/>
                <a:sym typeface="+mn-ea"/>
              </a:rPr>
              <a:t>- Chương trình địa phương (phần Tiếng Việt) (khuyến khích học sinh tự học)</a:t>
            </a:r>
            <a:endParaRPr lang="en-US" sz="2400">
              <a:latin typeface="Times New Roman" panose="02020603050405020304" pitchFamily="18" charset="0"/>
              <a:cs typeface="Times New Roman" panose="02020603050405020304" pitchFamily="18" charset="0"/>
              <a:sym typeface="+mn-ea"/>
            </a:endParaRPr>
          </a:p>
          <a:p>
            <a:pPr algn="just"/>
            <a:r>
              <a:rPr lang="en-US" sz="2400">
                <a:latin typeface="Times New Roman" panose="02020603050405020304" pitchFamily="18" charset="0"/>
                <a:cs typeface="Times New Roman" panose="02020603050405020304" pitchFamily="18" charset="0"/>
                <a:sym typeface="+mn-ea"/>
              </a:rPr>
              <a:t>- Chương trình địa phương (phần Văn và Tập làm văn) (khuyến khích học sinh tự học)</a:t>
            </a:r>
            <a:endParaRPr lang="en-US" sz="2400">
              <a:latin typeface="Times New Roman" panose="02020603050405020304" pitchFamily="18" charset="0"/>
              <a:cs typeface="Times New Roman" panose="02020603050405020304" pitchFamily="18" charset="0"/>
              <a:sym typeface="+mn-ea"/>
            </a:endParaRPr>
          </a:p>
          <a:p>
            <a:pPr algn="just"/>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heckerboard(across)">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01385" y="4765568"/>
            <a:ext cx="5090615" cy="830997"/>
          </a:xfrm>
          <a:prstGeom prst="rect">
            <a:avLst/>
          </a:prstGeom>
          <a:noFill/>
        </p:spPr>
        <p:txBody>
          <a:bodyPr wrap="square" rtlCol="0">
            <a:spAutoFit/>
          </a:bodyPr>
          <a:lstStyle/>
          <a:p>
            <a:pPr algn="ctr"/>
            <a:r>
              <a:rPr lang="en-US" sz="1200" b="1" dirty="0" smtClean="0">
                <a:solidFill>
                  <a:srgbClr val="FF0000"/>
                </a:solidFill>
                <a:latin typeface="Times New Roman" panose="02020603050405020304" pitchFamily="18" charset="0"/>
                <a:cs typeface="Times New Roman" panose="02020603050405020304" pitchFamily="18" charset="0"/>
              </a:rPr>
              <a:t> </a:t>
            </a:r>
            <a:endParaRPr lang="en-US" sz="1200" b="1" dirty="0" smtClean="0">
              <a:solidFill>
                <a:srgbClr val="FF0000"/>
              </a:solidFill>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	</a:t>
            </a:r>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	</a:t>
            </a:r>
            <a:endParaRPr lang="en-US" sz="1200"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		</a:t>
            </a:r>
            <a:endParaRPr lang="en-US" sz="1200" dirty="0" smtClean="0">
              <a:latin typeface="Times New Roman" panose="02020603050405020304" pitchFamily="18" charset="0"/>
              <a:cs typeface="Times New Roman" panose="02020603050405020304" pitchFamily="18" charset="0"/>
            </a:endParaRPr>
          </a:p>
        </p:txBody>
      </p:sp>
      <p:sp>
        <p:nvSpPr>
          <p:cNvPr id="37" name="Rectangle 36"/>
          <p:cNvSpPr/>
          <p:nvPr/>
        </p:nvSpPr>
        <p:spPr>
          <a:xfrm>
            <a:off x="-2" y="532261"/>
            <a:ext cx="5609231" cy="2770497"/>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r>
              <a:rPr lang="en-US" sz="2200" b="1" dirty="0" smtClean="0">
                <a:solidFill>
                  <a:srgbClr val="FF0000"/>
                </a:solidFill>
                <a:latin typeface="Times New Roman" panose="02020603050405020304" pitchFamily="18" charset="0"/>
                <a:cs typeface="Times New Roman" panose="02020603050405020304" pitchFamily="18" charset="0"/>
              </a:rPr>
              <a:t>1. </a:t>
            </a:r>
            <a:r>
              <a:rPr lang="en-US" sz="2200" b="1" dirty="0" err="1" smtClean="0">
                <a:solidFill>
                  <a:srgbClr val="FF0000"/>
                </a:solidFill>
                <a:latin typeface="Times New Roman" panose="02020603050405020304" pitchFamily="18" charset="0"/>
                <a:cs typeface="Times New Roman" panose="02020603050405020304" pitchFamily="18" charset="0"/>
              </a:rPr>
              <a:t>Truyện</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hiện</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đại</a:t>
            </a:r>
            <a:r>
              <a:rPr lang="en-US" sz="2200" b="1" dirty="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gồm</a:t>
            </a:r>
            <a:r>
              <a:rPr lang="en-US" sz="2200" dirty="0" smtClean="0">
                <a:solidFill>
                  <a:srgbClr val="FF0000"/>
                </a:solidFill>
                <a:latin typeface="Times New Roman" panose="02020603050405020304" pitchFamily="18" charset="0"/>
                <a:cs typeface="Times New Roman" panose="02020603050405020304" pitchFamily="18" charset="0"/>
              </a:rPr>
              <a:t> 5 </a:t>
            </a:r>
            <a:r>
              <a:rPr lang="en-US" sz="2200" dirty="0" err="1">
                <a:solidFill>
                  <a:srgbClr val="FF0000"/>
                </a:solidFill>
                <a:latin typeface="Times New Roman" panose="02020603050405020304" pitchFamily="18" charset="0"/>
                <a:cs typeface="Times New Roman" panose="02020603050405020304" pitchFamily="18" charset="0"/>
              </a:rPr>
              <a:t>văn</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bản</a:t>
            </a:r>
            <a:endParaRPr lang="en-US" sz="2200" dirty="0">
              <a:solidFill>
                <a:srgbClr val="FF000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Bài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học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đường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đời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đầu</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tiên</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smtClean="0">
                <a:solidFill>
                  <a:srgbClr val="0070C0"/>
                </a:solidFill>
                <a:latin typeface="Times New Roman" panose="02020603050405020304" pitchFamily="18" charset="0"/>
                <a:cs typeface="Times New Roman" panose="02020603050405020304" pitchFamily="18" charset="0"/>
              </a:rPr>
              <a:t>(</a:t>
            </a:r>
            <a:r>
              <a:rPr lang="en-US" sz="2200" i="1" dirty="0" err="1" smtClean="0">
                <a:solidFill>
                  <a:srgbClr val="0070C0"/>
                </a:solidFill>
                <a:latin typeface="Times New Roman" panose="02020603050405020304" pitchFamily="18" charset="0"/>
                <a:cs typeface="Times New Roman" panose="02020603050405020304" pitchFamily="18" charset="0"/>
              </a:rPr>
              <a:t>Tô</a:t>
            </a:r>
            <a:r>
              <a:rPr lang="en-US" sz="2200" i="1" dirty="0" smtClean="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Hoài</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Sông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nước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Cà</a:t>
            </a:r>
            <a:r>
              <a:rPr lang="en-US" sz="2200" b="1" dirty="0">
                <a:solidFill>
                  <a:srgbClr val="0070C0"/>
                </a:solidFill>
                <a:latin typeface="Times New Roman" panose="02020603050405020304" pitchFamily="18" charset="0"/>
                <a:cs typeface="Times New Roman" panose="02020603050405020304" pitchFamily="18" charset="0"/>
              </a:rPr>
              <a:t> Mau </a:t>
            </a:r>
            <a:r>
              <a:rPr lang="en-US" sz="2200" dirty="0" smtClean="0">
                <a:solidFill>
                  <a:srgbClr val="0070C0"/>
                </a:solidFill>
                <a:latin typeface="Times New Roman" panose="02020603050405020304" pitchFamily="18" charset="0"/>
                <a:cs typeface="Times New Roman" panose="02020603050405020304" pitchFamily="18" charset="0"/>
              </a:rPr>
              <a:t>(</a:t>
            </a:r>
            <a:r>
              <a:rPr lang="en-US" sz="2200" dirty="0" err="1" smtClean="0">
                <a:solidFill>
                  <a:srgbClr val="0070C0"/>
                </a:solidFill>
                <a:latin typeface="Times New Roman" panose="02020603050405020304" pitchFamily="18" charset="0"/>
                <a:cs typeface="Times New Roman" panose="02020603050405020304" pitchFamily="18" charset="0"/>
              </a:rPr>
              <a:t>Đoàn</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Giỏi</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Bức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tranh</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của</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em</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gái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tôi</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a:solidFill>
                  <a:srgbClr val="0070C0"/>
                </a:solidFill>
                <a:latin typeface="Times New Roman" panose="02020603050405020304" pitchFamily="18" charset="0"/>
                <a:cs typeface="Times New Roman" panose="02020603050405020304" pitchFamily="18" charset="0"/>
              </a:rPr>
              <a:t>(</a:t>
            </a:r>
            <a:r>
              <a:rPr lang="en-US" sz="2200" dirty="0" err="1">
                <a:solidFill>
                  <a:srgbClr val="0070C0"/>
                </a:solidFill>
                <a:latin typeface="Times New Roman" panose="02020603050405020304" pitchFamily="18" charset="0"/>
                <a:cs typeface="Times New Roman" panose="02020603050405020304" pitchFamily="18" charset="0"/>
              </a:rPr>
              <a:t>Tạ</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Duy</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Anh</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Vượt</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thác</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a:solidFill>
                  <a:srgbClr val="0070C0"/>
                </a:solidFill>
                <a:latin typeface="Times New Roman" panose="02020603050405020304" pitchFamily="18" charset="0"/>
                <a:cs typeface="Times New Roman" panose="02020603050405020304" pitchFamily="18" charset="0"/>
              </a:rPr>
              <a:t>(</a:t>
            </a:r>
            <a:r>
              <a:rPr lang="en-US" sz="2200" dirty="0" err="1">
                <a:solidFill>
                  <a:srgbClr val="0070C0"/>
                </a:solidFill>
                <a:latin typeface="Times New Roman" panose="02020603050405020304" pitchFamily="18" charset="0"/>
                <a:cs typeface="Times New Roman" panose="02020603050405020304" pitchFamily="18" charset="0"/>
              </a:rPr>
              <a:t>Võ</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Quảng</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Buổi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học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cuối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cùng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smtClean="0">
                <a:solidFill>
                  <a:srgbClr val="0070C0"/>
                </a:solidFill>
                <a:latin typeface="Times New Roman" panose="02020603050405020304" pitchFamily="18" charset="0"/>
                <a:cs typeface="Times New Roman" panose="02020603050405020304" pitchFamily="18" charset="0"/>
              </a:rPr>
              <a:t>(An-</a:t>
            </a:r>
            <a:r>
              <a:rPr lang="en-US" sz="2200" dirty="0" err="1" smtClean="0">
                <a:solidFill>
                  <a:srgbClr val="0070C0"/>
                </a:solidFill>
                <a:latin typeface="Times New Roman" panose="02020603050405020304" pitchFamily="18" charset="0"/>
                <a:cs typeface="Times New Roman" panose="02020603050405020304" pitchFamily="18" charset="0"/>
              </a:rPr>
              <a:t>phông</a:t>
            </a:r>
            <a:r>
              <a:rPr lang="en-US" sz="2200" dirty="0" smtClean="0">
                <a:solidFill>
                  <a:srgbClr val="0070C0"/>
                </a:solidFill>
                <a:latin typeface="Times New Roman" panose="02020603050405020304" pitchFamily="18" charset="0"/>
                <a:cs typeface="Times New Roman" panose="02020603050405020304" pitchFamily="18" charset="0"/>
              </a:rPr>
              <a:t>-</a:t>
            </a:r>
            <a:r>
              <a:rPr lang="en-US" sz="2200" dirty="0" err="1" smtClean="0">
                <a:solidFill>
                  <a:srgbClr val="0070C0"/>
                </a:solidFill>
                <a:latin typeface="Times New Roman" panose="02020603050405020304" pitchFamily="18" charset="0"/>
                <a:cs typeface="Times New Roman" panose="02020603050405020304" pitchFamily="18" charset="0"/>
              </a:rPr>
              <a:t>xơ</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Đô-đê</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p:txBody>
      </p:sp>
      <p:cxnSp>
        <p:nvCxnSpPr>
          <p:cNvPr id="40" name="Straight Connector 39"/>
          <p:cNvCxnSpPr/>
          <p:nvPr/>
        </p:nvCxnSpPr>
        <p:spPr>
          <a:xfrm>
            <a:off x="5049671" y="0"/>
            <a:ext cx="54585"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146291"/>
            <a:ext cx="2798395" cy="461665"/>
          </a:xfrm>
          <a:prstGeom prst="rect">
            <a:avLst/>
          </a:prstGeom>
        </p:spPr>
        <p:txBody>
          <a:bodyPr wrap="none">
            <a:sp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I. PHẦN </a:t>
            </a:r>
            <a:r>
              <a:rPr lang="en-US" sz="2400" b="1" dirty="0">
                <a:solidFill>
                  <a:srgbClr val="FF0000"/>
                </a:solidFill>
                <a:latin typeface="Times New Roman" panose="02020603050405020304" pitchFamily="18" charset="0"/>
                <a:cs typeface="Times New Roman" panose="02020603050405020304" pitchFamily="18" charset="0"/>
              </a:rPr>
              <a:t>VĂN BẢN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5063317" y="157086"/>
            <a:ext cx="4913196"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1.1</a:t>
            </a:r>
            <a:r>
              <a:rPr lang="en-US" sz="2400" b="1" dirty="0">
                <a:solidFill>
                  <a:srgbClr val="FF0000"/>
                </a:solidFill>
                <a:latin typeface="Times New Roman" panose="02020603050405020304" pitchFamily="18" charset="0"/>
                <a:cs typeface="Times New Roman" panose="02020603050405020304" pitchFamily="18" charset="0"/>
              </a:rPr>
              <a:t> -  </a:t>
            </a:r>
            <a:r>
              <a:rPr lang="en-US" sz="2400" b="1" dirty="0" err="1">
                <a:solidFill>
                  <a:srgbClr val="FF0000"/>
                </a:solidFill>
                <a:latin typeface="Times New Roman" panose="02020603050405020304" pitchFamily="18" charset="0"/>
                <a:cs typeface="Times New Roman" panose="02020603050405020304" pitchFamily="18" charset="0"/>
              </a:rPr>
              <a:t>Bài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học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đường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đời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đầu</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tiên</a:t>
            </a:r>
            <a:r>
              <a:rPr lang="en-US" sz="2400" b="1" dirty="0">
                <a:solidFill>
                  <a:srgbClr val="FF0000"/>
                </a:solidFill>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17" name="TextBox 10"/>
          <p:cNvSpPr txBox="1">
            <a:spLocks noChangeArrowheads="1"/>
          </p:cNvSpPr>
          <p:nvPr/>
        </p:nvSpPr>
        <p:spPr bwMode="auto">
          <a:xfrm>
            <a:off x="5186144" y="2255876"/>
            <a:ext cx="7005856"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a:solidFill>
                  <a:srgbClr val="180CB4"/>
                </a:solidFill>
                <a:latin typeface="Times New Roman" panose="02020603050405020304" pitchFamily="18" charset="0"/>
                <a:cs typeface="Times New Roman" panose="02020603050405020304" pitchFamily="18" charset="0"/>
              </a:rPr>
              <a:t>- Nghệ </a:t>
            </a:r>
            <a:r>
              <a:rPr lang="vi-VN" altLang="en-US" sz="2300" b="1" dirty="0" smtClean="0">
                <a:solidFill>
                  <a:srgbClr val="180CB4"/>
                </a:solidFill>
                <a:latin typeface="Times New Roman" panose="02020603050405020304" pitchFamily="18" charset="0"/>
                <a:cs typeface="Times New Roman" panose="02020603050405020304" pitchFamily="18" charset="0"/>
              </a:rPr>
              <a:t>thuật:</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Kể</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chuyện</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kết</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miêu</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xây</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dựng</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tượng</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vật</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Dế</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Mèn</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gần</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gũi</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trẻ</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Sử</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dụng</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hiệu</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quả</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các</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biện</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tu</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lựa</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chọn</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giàu</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xúc</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300" dirty="0">
              <a:latin typeface="VNI-Times" pitchFamily="2" charset="0"/>
              <a:ea typeface="Times New Roman" panose="02020603050405020304" pitchFamily="18" charset="0"/>
              <a:cs typeface="Times New Roman" panose="02020603050405020304" pitchFamily="18" charset="0"/>
            </a:endParaRPr>
          </a:p>
        </p:txBody>
      </p:sp>
      <p:sp>
        <p:nvSpPr>
          <p:cNvPr id="18" name="TextBox 4"/>
          <p:cNvSpPr txBox="1">
            <a:spLocks noChangeArrowheads="1"/>
          </p:cNvSpPr>
          <p:nvPr/>
        </p:nvSpPr>
        <p:spPr bwMode="auto">
          <a:xfrm>
            <a:off x="5241575" y="4056101"/>
            <a:ext cx="6948709"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a:solidFill>
                  <a:srgbClr val="180CB4"/>
                </a:solidFill>
                <a:latin typeface="Times New Roman" panose="02020603050405020304" pitchFamily="18" charset="0"/>
                <a:cs typeface="Times New Roman" panose="02020603050405020304" pitchFamily="18" charset="0"/>
              </a:rPr>
              <a:t>- Nội dung: </a:t>
            </a:r>
            <a:r>
              <a:rPr lang="en-US" altLang="en-US" sz="2300" dirty="0" err="1" smtClean="0">
                <a:latin typeface="Times New Roman" panose="02020603050405020304" pitchFamily="18" charset="0"/>
                <a:cs typeface="Times New Roman" panose="02020603050405020304" pitchFamily="18" charset="0"/>
              </a:rPr>
              <a:t>Đoạn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trích</a:t>
            </a:r>
            <a:r>
              <a:rPr lang="en-US" altLang="en-US" sz="2300" dirty="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kể</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về</a:t>
            </a:r>
            <a:r>
              <a:rPr lang="en-US" alt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Dế</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Mèn</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một</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chú</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dế</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vẻ</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cường</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tráng</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tuổi</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trẻ</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nhưng</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tính</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lại</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kiêu</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căng</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xốc</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nổi</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đã</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gây</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chết</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Dế</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Choắt</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Dế</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Mèn</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hối</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hận</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rút</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học</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đời</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đầu</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ea typeface="Times New Roman" panose="02020603050405020304" pitchFamily="18" charset="0"/>
                <a:cs typeface="Times New Roman" panose="02020603050405020304" pitchFamily="18" charset="0"/>
              </a:rPr>
              <a:t>tiên</a:t>
            </a:r>
            <a:r>
              <a:rPr lang="en-US" sz="23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300" dirty="0">
              <a:latin typeface="VNI-Times" pitchFamily="2" charset="0"/>
              <a:ea typeface="Times New Roman" panose="02020603050405020304" pitchFamily="18" charset="0"/>
              <a:cs typeface="Times New Roman" panose="02020603050405020304" pitchFamily="18" charset="0"/>
            </a:endParaRPr>
          </a:p>
        </p:txBody>
      </p:sp>
      <p:sp>
        <p:nvSpPr>
          <p:cNvPr id="6" name="TextBox 5"/>
          <p:cNvSpPr txBox="1"/>
          <p:nvPr/>
        </p:nvSpPr>
        <p:spPr>
          <a:xfrm>
            <a:off x="5157945" y="1009934"/>
            <a:ext cx="7034056" cy="798830"/>
          </a:xfrm>
          <a:prstGeom prst="rect">
            <a:avLst/>
          </a:prstGeom>
          <a:noFill/>
        </p:spPr>
        <p:txBody>
          <a:bodyPr wrap="square" rtlCol="0">
            <a:spAutoFit/>
          </a:bodyPr>
          <a:lstStyle/>
          <a:p>
            <a:r>
              <a:rPr lang="en-US" sz="2300" b="1" dirty="0">
                <a:solidFill>
                  <a:srgbClr val="180CB4"/>
                </a:solidFill>
                <a:latin typeface="Times New Roman" panose="02020603050405020304" pitchFamily="18" charset="0"/>
                <a:cs typeface="Times New Roman" panose="02020603050405020304" pitchFamily="18" charset="0"/>
              </a:rPr>
              <a:t>- </a:t>
            </a:r>
            <a:r>
              <a:rPr lang="en-US" sz="2300" b="1" dirty="0" err="1">
                <a:solidFill>
                  <a:srgbClr val="180CB4"/>
                </a:solidFill>
                <a:latin typeface="Times New Roman" panose="02020603050405020304" pitchFamily="18" charset="0"/>
                <a:cs typeface="Times New Roman" panose="02020603050405020304" pitchFamily="18" charset="0"/>
              </a:rPr>
              <a:t>Trích</a:t>
            </a:r>
            <a:r>
              <a:rPr lang="en-US" sz="2300" b="1" dirty="0">
                <a:solidFill>
                  <a:srgbClr val="180CB4"/>
                </a:solidFill>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chương</a:t>
            </a:r>
            <a:r>
              <a:rPr lang="en-US" sz="2300" dirty="0">
                <a:latin typeface="Times New Roman" panose="02020603050405020304" pitchFamily="18" charset="0"/>
                <a:cs typeface="Times New Roman" panose="02020603050405020304" pitchFamily="18" charset="0"/>
              </a:rPr>
              <a:t> I – “</a:t>
            </a:r>
            <a:r>
              <a:rPr lang="en-US" sz="2300" dirty="0" err="1">
                <a:latin typeface="Times New Roman" panose="02020603050405020304" pitchFamily="18" charset="0"/>
                <a:cs typeface="Times New Roman" panose="02020603050405020304" pitchFamily="18" charset="0"/>
              </a:rPr>
              <a:t>Dế</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Mèn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lưu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Tô</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Hoài</a:t>
            </a:r>
            <a:r>
              <a:rPr lang="en-US" sz="2300" dirty="0">
                <a:latin typeface="Times New Roman" panose="02020603050405020304" pitchFamily="18" charset="0"/>
                <a:cs typeface="Times New Roman" panose="02020603050405020304" pitchFamily="18" charset="0"/>
              </a:rPr>
              <a:t>.</a:t>
            </a:r>
            <a:endParaRPr lang="en-US" sz="2300" b="1" dirty="0">
              <a:latin typeface="Times New Roman" panose="02020603050405020304" pitchFamily="18" charset="0"/>
              <a:cs typeface="Times New Roman" panose="02020603050405020304" pitchFamily="18" charset="0"/>
            </a:endParaRPr>
          </a:p>
          <a:p>
            <a:r>
              <a:rPr lang="en-US" sz="2300" b="1" dirty="0" smtClean="0">
                <a:solidFill>
                  <a:srgbClr val="180CB4"/>
                </a:solidFill>
                <a:latin typeface="Times New Roman" panose="02020603050405020304" pitchFamily="18" charset="0"/>
                <a:cs typeface="Times New Roman" panose="02020603050405020304" pitchFamily="18" charset="0"/>
              </a:rPr>
              <a:t>- </a:t>
            </a:r>
            <a:r>
              <a:rPr lang="en-US" sz="2300" b="1" dirty="0">
                <a:solidFill>
                  <a:srgbClr val="180CB4"/>
                </a:solidFill>
                <a:latin typeface="Times New Roman" panose="02020603050405020304" pitchFamily="18" charset="0"/>
                <a:cs typeface="Times New Roman" panose="02020603050405020304" pitchFamily="18" charset="0"/>
              </a:rPr>
              <a:t>PTBĐ: </a:t>
            </a:r>
            <a:r>
              <a:rPr lang="en-US" sz="2300" dirty="0" err="1">
                <a:latin typeface="Times New Roman" panose="02020603050405020304" pitchFamily="18" charset="0"/>
                <a:cs typeface="Times New Roman" panose="02020603050405020304" pitchFamily="18" charset="0"/>
              </a:rPr>
              <a:t>Tự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sự</a:t>
            </a:r>
            <a:endParaRPr lang="en-US" sz="23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P spid="17" grpId="0"/>
      <p:bldP spid="18"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13646" y="300247"/>
            <a:ext cx="5609231" cy="2770497"/>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r>
              <a:rPr lang="en-US" sz="2200" b="1" dirty="0" smtClean="0">
                <a:solidFill>
                  <a:srgbClr val="FF0000"/>
                </a:solidFill>
                <a:latin typeface="Times New Roman" panose="02020603050405020304" pitchFamily="18" charset="0"/>
                <a:cs typeface="Times New Roman" panose="02020603050405020304" pitchFamily="18" charset="0"/>
              </a:rPr>
              <a:t>1. </a:t>
            </a:r>
            <a:r>
              <a:rPr lang="en-US" sz="2200" b="1" dirty="0" err="1" smtClean="0">
                <a:solidFill>
                  <a:srgbClr val="FF0000"/>
                </a:solidFill>
                <a:latin typeface="Times New Roman" panose="02020603050405020304" pitchFamily="18" charset="0"/>
                <a:cs typeface="Times New Roman" panose="02020603050405020304" pitchFamily="18" charset="0"/>
              </a:rPr>
              <a:t>Truyện</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hiện</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đại</a:t>
            </a:r>
            <a:r>
              <a:rPr lang="en-US" sz="2200" b="1" dirty="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gồm</a:t>
            </a:r>
            <a:r>
              <a:rPr lang="en-US" sz="2200" dirty="0" smtClean="0">
                <a:solidFill>
                  <a:srgbClr val="FF0000"/>
                </a:solidFill>
                <a:latin typeface="Times New Roman" panose="02020603050405020304" pitchFamily="18" charset="0"/>
                <a:cs typeface="Times New Roman" panose="02020603050405020304" pitchFamily="18" charset="0"/>
              </a:rPr>
              <a:t> 5 </a:t>
            </a:r>
            <a:r>
              <a:rPr lang="en-US" sz="2200" dirty="0" err="1">
                <a:solidFill>
                  <a:srgbClr val="FF0000"/>
                </a:solidFill>
                <a:latin typeface="Times New Roman" panose="02020603050405020304" pitchFamily="18" charset="0"/>
                <a:cs typeface="Times New Roman" panose="02020603050405020304" pitchFamily="18" charset="0"/>
              </a:rPr>
              <a:t>văn</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bản</a:t>
            </a:r>
            <a:endParaRPr lang="en-US" sz="2200" dirty="0">
              <a:solidFill>
                <a:srgbClr val="FF000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smtClean="0">
                <a:solidFill>
                  <a:srgbClr val="0070C0"/>
                </a:solidFill>
                <a:latin typeface="Times New Roman" panose="02020603050405020304" pitchFamily="18" charset="0"/>
                <a:cs typeface="Times New Roman" panose="02020603050405020304" pitchFamily="18" charset="0"/>
              </a:rPr>
              <a:t>Bài</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học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đường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đời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đầu</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tiên</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smtClean="0">
                <a:solidFill>
                  <a:srgbClr val="0070C0"/>
                </a:solidFill>
                <a:latin typeface="Times New Roman" panose="02020603050405020304" pitchFamily="18" charset="0"/>
                <a:cs typeface="Times New Roman" panose="02020603050405020304" pitchFamily="18" charset="0"/>
              </a:rPr>
              <a:t>(</a:t>
            </a:r>
            <a:r>
              <a:rPr lang="en-US" sz="2200" i="1" dirty="0" err="1" smtClean="0">
                <a:solidFill>
                  <a:srgbClr val="0070C0"/>
                </a:solidFill>
                <a:latin typeface="Times New Roman" panose="02020603050405020304" pitchFamily="18" charset="0"/>
                <a:cs typeface="Times New Roman" panose="02020603050405020304" pitchFamily="18" charset="0"/>
              </a:rPr>
              <a:t>Tô</a:t>
            </a:r>
            <a:r>
              <a:rPr lang="en-US" sz="2200" i="1" dirty="0" smtClean="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Hoài</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Sông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nước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Cà</a:t>
            </a:r>
            <a:r>
              <a:rPr lang="en-US" sz="2200" b="1" dirty="0">
                <a:solidFill>
                  <a:srgbClr val="0070C0"/>
                </a:solidFill>
                <a:latin typeface="Times New Roman" panose="02020603050405020304" pitchFamily="18" charset="0"/>
                <a:cs typeface="Times New Roman" panose="02020603050405020304" pitchFamily="18" charset="0"/>
              </a:rPr>
              <a:t> Mau </a:t>
            </a:r>
            <a:r>
              <a:rPr lang="en-US" sz="2200" dirty="0" smtClean="0">
                <a:solidFill>
                  <a:srgbClr val="0070C0"/>
                </a:solidFill>
                <a:latin typeface="Times New Roman" panose="02020603050405020304" pitchFamily="18" charset="0"/>
                <a:cs typeface="Times New Roman" panose="02020603050405020304" pitchFamily="18" charset="0"/>
              </a:rPr>
              <a:t>(</a:t>
            </a:r>
            <a:r>
              <a:rPr lang="en-US" sz="2200" dirty="0" err="1" smtClean="0">
                <a:solidFill>
                  <a:srgbClr val="0070C0"/>
                </a:solidFill>
                <a:latin typeface="Times New Roman" panose="02020603050405020304" pitchFamily="18" charset="0"/>
                <a:cs typeface="Times New Roman" panose="02020603050405020304" pitchFamily="18" charset="0"/>
              </a:rPr>
              <a:t>Đoàn</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Giỏi</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Bức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tranh</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của</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em</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gái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tôi</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a:solidFill>
                  <a:srgbClr val="0070C0"/>
                </a:solidFill>
                <a:latin typeface="Times New Roman" panose="02020603050405020304" pitchFamily="18" charset="0"/>
                <a:cs typeface="Times New Roman" panose="02020603050405020304" pitchFamily="18" charset="0"/>
              </a:rPr>
              <a:t>(</a:t>
            </a:r>
            <a:r>
              <a:rPr lang="en-US" sz="2200" dirty="0" err="1">
                <a:solidFill>
                  <a:srgbClr val="0070C0"/>
                </a:solidFill>
                <a:latin typeface="Times New Roman" panose="02020603050405020304" pitchFamily="18" charset="0"/>
                <a:cs typeface="Times New Roman" panose="02020603050405020304" pitchFamily="18" charset="0"/>
              </a:rPr>
              <a:t>Tạ</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Duy</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Anh</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Vượt</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thác</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a:solidFill>
                  <a:srgbClr val="0070C0"/>
                </a:solidFill>
                <a:latin typeface="Times New Roman" panose="02020603050405020304" pitchFamily="18" charset="0"/>
                <a:cs typeface="Times New Roman" panose="02020603050405020304" pitchFamily="18" charset="0"/>
              </a:rPr>
              <a:t>(</a:t>
            </a:r>
            <a:r>
              <a:rPr lang="en-US" sz="2200" dirty="0" err="1">
                <a:solidFill>
                  <a:srgbClr val="0070C0"/>
                </a:solidFill>
                <a:latin typeface="Times New Roman" panose="02020603050405020304" pitchFamily="18" charset="0"/>
                <a:cs typeface="Times New Roman" panose="02020603050405020304" pitchFamily="18" charset="0"/>
              </a:rPr>
              <a:t>Võ</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Quảng</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Buổi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học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cuối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cùng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smtClean="0">
                <a:solidFill>
                  <a:srgbClr val="0070C0"/>
                </a:solidFill>
                <a:latin typeface="Times New Roman" panose="02020603050405020304" pitchFamily="18" charset="0"/>
                <a:cs typeface="Times New Roman" panose="02020603050405020304" pitchFamily="18" charset="0"/>
              </a:rPr>
              <a:t>(An-</a:t>
            </a:r>
            <a:r>
              <a:rPr lang="en-US" sz="2200" dirty="0" err="1" smtClean="0">
                <a:solidFill>
                  <a:srgbClr val="0070C0"/>
                </a:solidFill>
                <a:latin typeface="Times New Roman" panose="02020603050405020304" pitchFamily="18" charset="0"/>
                <a:cs typeface="Times New Roman" panose="02020603050405020304" pitchFamily="18" charset="0"/>
              </a:rPr>
              <a:t>phông</a:t>
            </a:r>
            <a:r>
              <a:rPr lang="en-US" sz="2200" dirty="0" smtClean="0">
                <a:solidFill>
                  <a:srgbClr val="0070C0"/>
                </a:solidFill>
                <a:latin typeface="Times New Roman" panose="02020603050405020304" pitchFamily="18" charset="0"/>
                <a:cs typeface="Times New Roman" panose="02020603050405020304" pitchFamily="18" charset="0"/>
              </a:rPr>
              <a:t>-</a:t>
            </a:r>
            <a:r>
              <a:rPr lang="en-US" sz="2200" dirty="0" err="1" smtClean="0">
                <a:solidFill>
                  <a:srgbClr val="0070C0"/>
                </a:solidFill>
                <a:latin typeface="Times New Roman" panose="02020603050405020304" pitchFamily="18" charset="0"/>
                <a:cs typeface="Times New Roman" panose="02020603050405020304" pitchFamily="18" charset="0"/>
              </a:rPr>
              <a:t>xơ</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Đô-đê</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p:txBody>
      </p:sp>
      <p:cxnSp>
        <p:nvCxnSpPr>
          <p:cNvPr id="40" name="Straight Connector 39"/>
          <p:cNvCxnSpPr/>
          <p:nvPr/>
        </p:nvCxnSpPr>
        <p:spPr>
          <a:xfrm>
            <a:off x="5076969" y="0"/>
            <a:ext cx="54585"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146291"/>
            <a:ext cx="2798395" cy="461665"/>
          </a:xfrm>
          <a:prstGeom prst="rect">
            <a:avLst/>
          </a:prstGeom>
        </p:spPr>
        <p:txBody>
          <a:bodyPr wrap="none">
            <a:sp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I. PHẦN </a:t>
            </a:r>
            <a:r>
              <a:rPr lang="en-US" sz="2400" b="1" dirty="0">
                <a:solidFill>
                  <a:srgbClr val="FF0000"/>
                </a:solidFill>
                <a:latin typeface="Times New Roman" panose="02020603050405020304" pitchFamily="18" charset="0"/>
                <a:cs typeface="Times New Roman" panose="02020603050405020304" pitchFamily="18" charset="0"/>
              </a:rPr>
              <a:t>VĂN BẢN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5268035" y="139879"/>
            <a:ext cx="3794078" cy="461665"/>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1</a:t>
            </a:r>
            <a:r>
              <a:rPr lang="en-US" sz="2400" b="1" dirty="0" smtClean="0">
                <a:solidFill>
                  <a:srgbClr val="FF0000"/>
                </a:solidFill>
                <a:latin typeface="Times New Roman" panose="02020603050405020304" pitchFamily="18" charset="0"/>
                <a:cs typeface="Times New Roman" panose="02020603050405020304" pitchFamily="18" charset="0"/>
              </a:rPr>
              <a:t>.2  </a:t>
            </a:r>
            <a:r>
              <a:rPr lang="en-US" sz="2400" b="1" dirty="0" err="1">
                <a:solidFill>
                  <a:srgbClr val="FF0000"/>
                </a:solidFill>
                <a:latin typeface="Times New Roman" panose="02020603050405020304" pitchFamily="18" charset="0"/>
                <a:cs typeface="Times New Roman" panose="02020603050405020304" pitchFamily="18" charset="0"/>
              </a:rPr>
              <a:t>Sông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nước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Cà</a:t>
            </a:r>
            <a:r>
              <a:rPr lang="en-US" sz="2400" b="1" dirty="0">
                <a:solidFill>
                  <a:srgbClr val="FF0000"/>
                </a:solidFill>
                <a:latin typeface="Times New Roman" panose="02020603050405020304" pitchFamily="18" charset="0"/>
                <a:cs typeface="Times New Roman" panose="02020603050405020304" pitchFamily="18" charset="0"/>
              </a:rPr>
              <a:t> Mau</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819701" y="4685146"/>
            <a:ext cx="6096000" cy="369332"/>
          </a:xfrm>
          <a:prstGeom prst="rect">
            <a:avLst/>
          </a:prstGeom>
        </p:spPr>
        <p:txBody>
          <a:bodyPr>
            <a:spAutoFit/>
          </a:bodyPr>
          <a:lstStyle/>
          <a:p>
            <a:pPr algn="just">
              <a:tabLst>
                <a:tab pos="0" algn="l"/>
                <a:tab pos="3276600" algn="ctr"/>
                <a:tab pos="6477000" algn="r"/>
              </a:tabLst>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VNI-Times" pitchFamily="2" charset="0"/>
              <a:ea typeface="Times New Roman" panose="02020603050405020304" pitchFamily="18" charset="0"/>
              <a:cs typeface="Times New Roman" panose="02020603050405020304" pitchFamily="18" charset="0"/>
            </a:endParaRPr>
          </a:p>
        </p:txBody>
      </p:sp>
      <p:sp>
        <p:nvSpPr>
          <p:cNvPr id="12" name="TextBox 10"/>
          <p:cNvSpPr txBox="1">
            <a:spLocks noChangeArrowheads="1"/>
          </p:cNvSpPr>
          <p:nvPr/>
        </p:nvSpPr>
        <p:spPr bwMode="auto">
          <a:xfrm>
            <a:off x="5129809" y="2594667"/>
            <a:ext cx="7062191" cy="150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a:solidFill>
                  <a:srgbClr val="180CB4"/>
                </a:solidFill>
                <a:latin typeface="Times New Roman" panose="02020603050405020304" pitchFamily="18" charset="0"/>
                <a:cs typeface="Times New Roman" panose="02020603050405020304" pitchFamily="18" charset="0"/>
              </a:rPr>
              <a:t>- Nghệ </a:t>
            </a:r>
            <a:r>
              <a:rPr lang="vi-VN" altLang="en-US" sz="2300" b="1" dirty="0" smtClean="0">
                <a:solidFill>
                  <a:srgbClr val="180CB4"/>
                </a:solidFill>
                <a:latin typeface="Times New Roman" panose="02020603050405020304" pitchFamily="18" charset="0"/>
                <a:cs typeface="Times New Roman" panose="02020603050405020304" pitchFamily="18" charset="0"/>
              </a:rPr>
              <a:t>thuật:</a:t>
            </a:r>
            <a:r>
              <a:rPr lang="en-US" sz="2300" dirty="0"/>
              <a:t> </a:t>
            </a:r>
            <a:r>
              <a:rPr lang="en-US" sz="2300" dirty="0" err="1">
                <a:latin typeface="Times New Roman" panose="02020603050405020304" pitchFamily="18" charset="0"/>
                <a:cs typeface="Times New Roman" panose="02020603050405020304" pitchFamily="18" charset="0"/>
              </a:rPr>
              <a:t>Miêu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bao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quát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đến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cụ</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thể</a:t>
            </a:r>
            <a:r>
              <a:rPr lang="en-US" sz="2300" dirty="0">
                <a:latin typeface="Times New Roman" panose="02020603050405020304" pitchFamily="18" charset="0"/>
                <a:cs typeface="Times New Roman" panose="02020603050405020304" pitchFamily="18" charset="0"/>
              </a:rPr>
              <a:t>; l</a:t>
            </a:r>
            <a:r>
              <a:rPr lang="en-US" sz="2300" dirty="0" err="1">
                <a:latin typeface="Times New Roman" panose="02020603050405020304" pitchFamily="18" charset="0"/>
                <a:cs typeface="Times New Roman" panose="02020603050405020304" pitchFamily="18" charset="0"/>
              </a:rPr>
              <a:t>ựa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chọn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ngữ</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gợi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với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việc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dụng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phép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n</a:t>
            </a:r>
            <a:r>
              <a:rPr lang="en-US" sz="2300" dirty="0" err="1">
                <a:latin typeface="Times New Roman" panose="02020603050405020304" pitchFamily="18" charset="0"/>
                <a:cs typeface="Times New Roman" panose="02020603050405020304" pitchFamily="18" charset="0"/>
              </a:rPr>
              <a:t>gôn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ngữ</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địa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phương</a:t>
            </a:r>
            <a:r>
              <a:rPr lang="en-US" sz="2300" dirty="0">
                <a:latin typeface="Times New Roman" panose="02020603050405020304" pitchFamily="18" charset="0"/>
                <a:cs typeface="Times New Roman" panose="02020603050405020304" pitchFamily="18" charset="0"/>
              </a:rPr>
              <a:t>; k</a:t>
            </a:r>
            <a:r>
              <a:rPr lang="en-US" sz="2300" dirty="0" err="1">
                <a:latin typeface="Times New Roman" panose="02020603050405020304" pitchFamily="18" charset="0"/>
                <a:cs typeface="Times New Roman" panose="02020603050405020304" pitchFamily="18" charset="0"/>
              </a:rPr>
              <a:t>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thuyết</a:t>
            </a:r>
            <a:r>
              <a:rPr lang="en-US" sz="2300" dirty="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minh.</a:t>
            </a:r>
            <a:endParaRPr lang="en-US" sz="2300" dirty="0">
              <a:latin typeface="Times New Roman" panose="02020603050405020304" pitchFamily="18" charset="0"/>
              <a:cs typeface="Times New Roman" panose="02020603050405020304" pitchFamily="18" charset="0"/>
            </a:endParaRPr>
          </a:p>
          <a:p>
            <a:pPr algn="just">
              <a:tabLst>
                <a:tab pos="0" algn="l"/>
                <a:tab pos="3276600" algn="ctr"/>
                <a:tab pos="6477000" algn="r"/>
              </a:tabLst>
            </a:pPr>
            <a:endParaRPr lang="en-US" sz="2300" dirty="0">
              <a:latin typeface="VNI-Times" pitchFamily="2" charset="0"/>
              <a:ea typeface="Times New Roman" panose="02020603050405020304" pitchFamily="18" charset="0"/>
              <a:cs typeface="Times New Roman" panose="02020603050405020304" pitchFamily="18" charset="0"/>
            </a:endParaRPr>
          </a:p>
        </p:txBody>
      </p:sp>
      <p:sp>
        <p:nvSpPr>
          <p:cNvPr id="13" name="TextBox 4"/>
          <p:cNvSpPr txBox="1">
            <a:spLocks noChangeArrowheads="1"/>
          </p:cNvSpPr>
          <p:nvPr/>
        </p:nvSpPr>
        <p:spPr bwMode="auto">
          <a:xfrm>
            <a:off x="5131554" y="4313003"/>
            <a:ext cx="7060446"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a:solidFill>
                  <a:srgbClr val="180CB4"/>
                </a:solidFill>
                <a:latin typeface="Times New Roman" panose="02020603050405020304" pitchFamily="18" charset="0"/>
                <a:cs typeface="Times New Roman" panose="02020603050405020304" pitchFamily="18" charset="0"/>
              </a:rPr>
              <a:t>- Nội dung: </a:t>
            </a:r>
            <a:r>
              <a:rPr lang="en-US" altLang="en-US" sz="2300" dirty="0" err="1" smtClean="0">
                <a:latin typeface="Times New Roman" panose="02020603050405020304" pitchFamily="18" charset="0"/>
                <a:cs typeface="Times New Roman" panose="02020603050405020304" pitchFamily="18" charset="0"/>
              </a:rPr>
              <a:t>Văn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bản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tả</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cảnh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sông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nước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Cà</a:t>
            </a:r>
            <a:r>
              <a:rPr lang="en-US" altLang="en-US" sz="2300" dirty="0" smtClean="0">
                <a:latin typeface="Times New Roman" panose="02020603050405020304" pitchFamily="18" charset="0"/>
                <a:cs typeface="Times New Roman" panose="02020603050405020304" pitchFamily="18" charset="0"/>
              </a:rPr>
              <a:t> Mau </a:t>
            </a:r>
            <a:r>
              <a:rPr lang="en-US" altLang="en-US" sz="2300" dirty="0" err="1" smtClean="0">
                <a:latin typeface="Times New Roman" panose="02020603050405020304" pitchFamily="18" charset="0"/>
                <a:cs typeface="Times New Roman" panose="02020603050405020304" pitchFamily="18" charset="0"/>
              </a:rPr>
              <a:t>có</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vẻ</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đẹp</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rộng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lớn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hùng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vĩ</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đầy</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sức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sống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hoang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dã</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Chợ</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Năm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Căn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là</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hình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ảnh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cuộc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sống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tấp</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nập</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trù</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phú</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độc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đáo</a:t>
            </a:r>
            <a:r>
              <a:rPr lang="en-US" altLang="en-US" sz="2300" dirty="0" smtClean="0">
                <a:latin typeface="Times New Roman" panose="02020603050405020304" pitchFamily="18" charset="0"/>
                <a:cs typeface="Times New Roman" panose="02020603050405020304" pitchFamily="18" charset="0"/>
              </a:rPr>
              <a:t> ở </a:t>
            </a:r>
            <a:r>
              <a:rPr lang="en-US" altLang="en-US" sz="2300" dirty="0" err="1" smtClean="0">
                <a:latin typeface="Times New Roman" panose="02020603050405020304" pitchFamily="18" charset="0"/>
                <a:cs typeface="Times New Roman" panose="02020603050405020304" pitchFamily="18" charset="0"/>
              </a:rPr>
              <a:t>vùng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đất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tận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cùng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phía</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nam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Tổ</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quốc</a:t>
            </a:r>
            <a:r>
              <a:rPr lang="en-US" altLang="en-US" sz="2300" dirty="0" smtClean="0">
                <a:latin typeface="Times New Roman" panose="02020603050405020304" pitchFamily="18" charset="0"/>
                <a:cs typeface="Times New Roman" panose="02020603050405020304" pitchFamily="18" charset="0"/>
              </a:rPr>
              <a:t>. </a:t>
            </a:r>
            <a:endParaRPr lang="en-US" sz="2300" dirty="0">
              <a:latin typeface="VNI-Times" pitchFamily="2" charset="0"/>
              <a:ea typeface="Times New Roman" panose="02020603050405020304" pitchFamily="18" charset="0"/>
              <a:cs typeface="Times New Roman" panose="02020603050405020304" pitchFamily="18" charset="0"/>
            </a:endParaRPr>
          </a:p>
        </p:txBody>
      </p:sp>
      <p:sp>
        <p:nvSpPr>
          <p:cNvPr id="15" name="Rectangle 1"/>
          <p:cNvSpPr>
            <a:spLocks noChangeArrowheads="1"/>
          </p:cNvSpPr>
          <p:nvPr/>
        </p:nvSpPr>
        <p:spPr bwMode="auto">
          <a:xfrm>
            <a:off x="5117906" y="1022803"/>
            <a:ext cx="7004584" cy="1153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2300" b="1" i="0" u="none" strike="noStrike" cap="none" normalizeH="0" baseline="0" dirty="0" smtClean="0">
                <a:ln>
                  <a:noFill/>
                </a:ln>
                <a:solidFill>
                  <a:srgbClr val="180CB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1" i="0" u="none" strike="noStrike" cap="none" normalizeH="0" baseline="0" dirty="0" err="1" smtClean="0">
                <a:ln>
                  <a:noFill/>
                </a:ln>
                <a:solidFill>
                  <a:srgbClr val="180CB4"/>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kumimoji="0" lang="en-US" altLang="en-US" sz="2300" b="1" i="0" u="none" strike="noStrike" cap="none" normalizeH="0" baseline="0" dirty="0" smtClean="0">
                <a:ln>
                  <a:noFill/>
                </a:ln>
                <a:solidFill>
                  <a:srgbClr val="180CB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chương</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XVIII,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truyện</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rừng</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Nam” (1957).</a:t>
            </a:r>
            <a:endParaRPr kumimoji="0" lang="en-US" altLang="en-US" sz="2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2300" b="1" i="0" u="none" strike="noStrike" cap="none" normalizeH="0" baseline="0" dirty="0" smtClean="0">
                <a:ln>
                  <a:noFill/>
                </a:ln>
                <a:solidFill>
                  <a:srgbClr val="180CB4"/>
                </a:solidFill>
                <a:effectLst/>
                <a:latin typeface="Times New Roman" panose="02020603050405020304" pitchFamily="18" charset="0"/>
                <a:ea typeface="Times New Roman" panose="02020603050405020304" pitchFamily="18" charset="0"/>
                <a:cs typeface="Times New Roman" panose="02020603050405020304" pitchFamily="18" charset="0"/>
              </a:rPr>
              <a:t>- PTBĐ: </a:t>
            </a:r>
            <a:r>
              <a:rPr kumimoji="0" lang="en-US" altLang="en-US" sz="230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iêu</a:t>
            </a:r>
            <a:r>
              <a:rPr kumimoji="0" lang="en-US" altLang="en-US" sz="23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3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tả</a:t>
            </a:r>
            <a:endParaRPr kumimoji="0" lang="en-US" altLang="en-US" sz="23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2" grpId="0"/>
      <p:bldP spid="13" grpId="0"/>
      <p:bldP spid="1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68238" y="532261"/>
            <a:ext cx="5609231" cy="2770497"/>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r>
              <a:rPr lang="en-US" sz="2200" b="1" dirty="0" smtClean="0">
                <a:solidFill>
                  <a:srgbClr val="FF0000"/>
                </a:solidFill>
                <a:latin typeface="Times New Roman" panose="02020603050405020304" pitchFamily="18" charset="0"/>
                <a:cs typeface="Times New Roman" panose="02020603050405020304" pitchFamily="18" charset="0"/>
              </a:rPr>
              <a:t>1. </a:t>
            </a:r>
            <a:r>
              <a:rPr lang="en-US" sz="2200" b="1" dirty="0" err="1" smtClean="0">
                <a:solidFill>
                  <a:srgbClr val="FF0000"/>
                </a:solidFill>
                <a:latin typeface="Times New Roman" panose="02020603050405020304" pitchFamily="18" charset="0"/>
                <a:cs typeface="Times New Roman" panose="02020603050405020304" pitchFamily="18" charset="0"/>
              </a:rPr>
              <a:t>Truyện</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hiện</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đại</a:t>
            </a:r>
            <a:r>
              <a:rPr lang="en-US" sz="2200" b="1" dirty="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gồm</a:t>
            </a:r>
            <a:r>
              <a:rPr lang="en-US" sz="2200" dirty="0" smtClean="0">
                <a:solidFill>
                  <a:srgbClr val="FF0000"/>
                </a:solidFill>
                <a:latin typeface="Times New Roman" panose="02020603050405020304" pitchFamily="18" charset="0"/>
                <a:cs typeface="Times New Roman" panose="02020603050405020304" pitchFamily="18" charset="0"/>
              </a:rPr>
              <a:t> 5 </a:t>
            </a:r>
            <a:r>
              <a:rPr lang="en-US" sz="2200" dirty="0" err="1">
                <a:solidFill>
                  <a:srgbClr val="FF0000"/>
                </a:solidFill>
                <a:latin typeface="Times New Roman" panose="02020603050405020304" pitchFamily="18" charset="0"/>
                <a:cs typeface="Times New Roman" panose="02020603050405020304" pitchFamily="18" charset="0"/>
              </a:rPr>
              <a:t>văn</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bản</a:t>
            </a:r>
            <a:endParaRPr lang="en-US" sz="2200" dirty="0">
              <a:solidFill>
                <a:srgbClr val="FF000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Bài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học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đường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đời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đầu</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tiên</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a:solidFill>
                  <a:srgbClr val="0070C0"/>
                </a:solidFill>
                <a:latin typeface="Times New Roman" panose="02020603050405020304" pitchFamily="18" charset="0"/>
                <a:cs typeface="Times New Roman" panose="02020603050405020304" pitchFamily="18" charset="0"/>
              </a:rPr>
              <a:t>(</a:t>
            </a:r>
            <a:r>
              <a:rPr lang="en-US" sz="2200" i="1" dirty="0" err="1">
                <a:solidFill>
                  <a:srgbClr val="0070C0"/>
                </a:solidFill>
                <a:latin typeface="Times New Roman" panose="02020603050405020304" pitchFamily="18" charset="0"/>
                <a:cs typeface="Times New Roman" panose="02020603050405020304" pitchFamily="18" charset="0"/>
              </a:rPr>
              <a:t>trích</a:t>
            </a:r>
            <a:r>
              <a:rPr lang="en-US" sz="2200" i="1" dirty="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Dế</a:t>
            </a:r>
            <a:r>
              <a:rPr lang="en-US" sz="2200" i="1" dirty="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Mèn</a:t>
            </a:r>
            <a:r>
              <a:rPr lang="en-US" sz="2200" i="1" dirty="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phiêu</a:t>
            </a:r>
            <a:r>
              <a:rPr lang="en-US" sz="2200" i="1" dirty="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lưu</a:t>
            </a:r>
            <a:r>
              <a:rPr lang="en-US" sz="2200" i="1" dirty="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kí</a:t>
            </a:r>
            <a:r>
              <a:rPr lang="en-US" sz="2200" i="1" dirty="0">
                <a:solidFill>
                  <a:srgbClr val="0070C0"/>
                </a:solidFill>
                <a:latin typeface="Times New Roman" panose="02020603050405020304" pitchFamily="18" charset="0"/>
                <a:cs typeface="Times New Roman" panose="02020603050405020304" pitchFamily="18" charset="0"/>
              </a:rPr>
              <a:t> – </a:t>
            </a:r>
            <a:r>
              <a:rPr lang="en-US" sz="2200" i="1" dirty="0" err="1">
                <a:solidFill>
                  <a:srgbClr val="0070C0"/>
                </a:solidFill>
                <a:latin typeface="Times New Roman" panose="02020603050405020304" pitchFamily="18" charset="0"/>
                <a:cs typeface="Times New Roman" panose="02020603050405020304" pitchFamily="18" charset="0"/>
              </a:rPr>
              <a:t>Tô</a:t>
            </a:r>
            <a:r>
              <a:rPr lang="en-US" sz="2200" i="1" dirty="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Hoài</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Sông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nước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Cà</a:t>
            </a:r>
            <a:r>
              <a:rPr lang="en-US" sz="2200" b="1" dirty="0">
                <a:solidFill>
                  <a:srgbClr val="0070C0"/>
                </a:solidFill>
                <a:latin typeface="Times New Roman" panose="02020603050405020304" pitchFamily="18" charset="0"/>
                <a:cs typeface="Times New Roman" panose="02020603050405020304" pitchFamily="18" charset="0"/>
              </a:rPr>
              <a:t> Mau </a:t>
            </a:r>
            <a:r>
              <a:rPr lang="en-US" sz="2200" dirty="0">
                <a:solidFill>
                  <a:srgbClr val="0070C0"/>
                </a:solidFill>
                <a:latin typeface="Times New Roman" panose="02020603050405020304" pitchFamily="18" charset="0"/>
                <a:cs typeface="Times New Roman" panose="02020603050405020304" pitchFamily="18" charset="0"/>
              </a:rPr>
              <a:t>(</a:t>
            </a:r>
            <a:r>
              <a:rPr lang="en-US" sz="2200" dirty="0" err="1">
                <a:solidFill>
                  <a:srgbClr val="0070C0"/>
                </a:solidFill>
                <a:latin typeface="Times New Roman" panose="02020603050405020304" pitchFamily="18" charset="0"/>
                <a:cs typeface="Times New Roman" panose="02020603050405020304" pitchFamily="18" charset="0"/>
              </a:rPr>
              <a:t>Trích</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truyện</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dài</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Đất</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rừng</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phương</a:t>
            </a:r>
            <a:r>
              <a:rPr lang="en-US" sz="2200" dirty="0">
                <a:solidFill>
                  <a:srgbClr val="0070C0"/>
                </a:solidFill>
                <a:latin typeface="Times New Roman" panose="02020603050405020304" pitchFamily="18" charset="0"/>
                <a:cs typeface="Times New Roman" panose="02020603050405020304" pitchFamily="18" charset="0"/>
              </a:rPr>
              <a:t> Nam – </a:t>
            </a:r>
            <a:r>
              <a:rPr lang="en-US" sz="2200" dirty="0" err="1">
                <a:solidFill>
                  <a:srgbClr val="0070C0"/>
                </a:solidFill>
                <a:latin typeface="Times New Roman" panose="02020603050405020304" pitchFamily="18" charset="0"/>
                <a:cs typeface="Times New Roman" panose="02020603050405020304" pitchFamily="18" charset="0"/>
              </a:rPr>
              <a:t>Đoàn</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Giỏi</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Bức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tranh</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của</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em</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gái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tôi</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a:solidFill>
                  <a:srgbClr val="0070C0"/>
                </a:solidFill>
                <a:latin typeface="Times New Roman" panose="02020603050405020304" pitchFamily="18" charset="0"/>
                <a:cs typeface="Times New Roman" panose="02020603050405020304" pitchFamily="18" charset="0"/>
              </a:rPr>
              <a:t>(</a:t>
            </a:r>
            <a:r>
              <a:rPr lang="en-US" sz="2200" dirty="0" err="1">
                <a:solidFill>
                  <a:srgbClr val="0070C0"/>
                </a:solidFill>
                <a:latin typeface="Times New Roman" panose="02020603050405020304" pitchFamily="18" charset="0"/>
                <a:cs typeface="Times New Roman" panose="02020603050405020304" pitchFamily="18" charset="0"/>
              </a:rPr>
              <a:t>Tạ</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Duy</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Anh</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Vượt</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thác</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a:solidFill>
                  <a:srgbClr val="0070C0"/>
                </a:solidFill>
                <a:latin typeface="Times New Roman" panose="02020603050405020304" pitchFamily="18" charset="0"/>
                <a:cs typeface="Times New Roman" panose="02020603050405020304" pitchFamily="18" charset="0"/>
              </a:rPr>
              <a:t>(</a:t>
            </a:r>
            <a:r>
              <a:rPr lang="en-US" sz="2200" dirty="0" err="1">
                <a:solidFill>
                  <a:srgbClr val="0070C0"/>
                </a:solidFill>
                <a:latin typeface="Times New Roman" panose="02020603050405020304" pitchFamily="18" charset="0"/>
                <a:cs typeface="Times New Roman" panose="02020603050405020304" pitchFamily="18" charset="0"/>
              </a:rPr>
              <a:t>Võ</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Quảng</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Buổi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học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cuối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cùng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smtClean="0">
                <a:solidFill>
                  <a:srgbClr val="0070C0"/>
                </a:solidFill>
                <a:latin typeface="Times New Roman" panose="02020603050405020304" pitchFamily="18" charset="0"/>
                <a:cs typeface="Times New Roman" panose="02020603050405020304" pitchFamily="18" charset="0"/>
              </a:rPr>
              <a:t>(An-</a:t>
            </a:r>
            <a:r>
              <a:rPr lang="en-US" sz="2200" dirty="0" err="1" smtClean="0">
                <a:solidFill>
                  <a:srgbClr val="0070C0"/>
                </a:solidFill>
                <a:latin typeface="Times New Roman" panose="02020603050405020304" pitchFamily="18" charset="0"/>
                <a:cs typeface="Times New Roman" panose="02020603050405020304" pitchFamily="18" charset="0"/>
              </a:rPr>
              <a:t>phông</a:t>
            </a:r>
            <a:r>
              <a:rPr lang="en-US" sz="2200" dirty="0" smtClean="0">
                <a:solidFill>
                  <a:srgbClr val="0070C0"/>
                </a:solidFill>
                <a:latin typeface="Times New Roman" panose="02020603050405020304" pitchFamily="18" charset="0"/>
                <a:cs typeface="Times New Roman" panose="02020603050405020304" pitchFamily="18" charset="0"/>
              </a:rPr>
              <a:t>-</a:t>
            </a:r>
            <a:r>
              <a:rPr lang="en-US" sz="2200" dirty="0" err="1" smtClean="0">
                <a:solidFill>
                  <a:srgbClr val="0070C0"/>
                </a:solidFill>
                <a:latin typeface="Times New Roman" panose="02020603050405020304" pitchFamily="18" charset="0"/>
                <a:cs typeface="Times New Roman" panose="02020603050405020304" pitchFamily="18" charset="0"/>
              </a:rPr>
              <a:t>xơ</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Đô-đê</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p:txBody>
      </p:sp>
      <p:cxnSp>
        <p:nvCxnSpPr>
          <p:cNvPr id="40" name="Straight Connector 39"/>
          <p:cNvCxnSpPr/>
          <p:nvPr/>
        </p:nvCxnSpPr>
        <p:spPr>
          <a:xfrm>
            <a:off x="5424805" y="0"/>
            <a:ext cx="9525" cy="6873875"/>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146291"/>
            <a:ext cx="2798395" cy="461665"/>
          </a:xfrm>
          <a:prstGeom prst="rect">
            <a:avLst/>
          </a:prstGeom>
        </p:spPr>
        <p:txBody>
          <a:bodyPr wrap="none">
            <a:sp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I. PHẦN </a:t>
            </a:r>
            <a:r>
              <a:rPr lang="en-US" sz="2400" b="1" dirty="0">
                <a:solidFill>
                  <a:srgbClr val="FF0000"/>
                </a:solidFill>
                <a:latin typeface="Times New Roman" panose="02020603050405020304" pitchFamily="18" charset="0"/>
                <a:cs typeface="Times New Roman" panose="02020603050405020304" pitchFamily="18" charset="0"/>
              </a:rPr>
              <a:t>VĂN BẢN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5497830" y="238760"/>
            <a:ext cx="4243705" cy="46037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1.3.  </a:t>
            </a:r>
            <a:r>
              <a:rPr lang="en-US" sz="2400" b="1" dirty="0" err="1" smtClean="0">
                <a:solidFill>
                  <a:srgbClr val="FF0000"/>
                </a:solidFill>
                <a:latin typeface="Times New Roman" panose="02020603050405020304" pitchFamily="18" charset="0"/>
                <a:cs typeface="Times New Roman" panose="02020603050405020304" pitchFamily="18" charset="0"/>
              </a:rPr>
              <a:t>Bức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tranh</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của</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em</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gái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tôi</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17" name="TextBox 10"/>
          <p:cNvSpPr txBox="1">
            <a:spLocks noChangeArrowheads="1"/>
          </p:cNvSpPr>
          <p:nvPr/>
        </p:nvSpPr>
        <p:spPr bwMode="auto">
          <a:xfrm>
            <a:off x="5506085" y="2440940"/>
            <a:ext cx="6521450" cy="1153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a:solidFill>
                  <a:srgbClr val="180CB4"/>
                </a:solidFill>
                <a:latin typeface="Times New Roman" panose="02020603050405020304" pitchFamily="18" charset="0"/>
                <a:cs typeface="Times New Roman" panose="02020603050405020304" pitchFamily="18" charset="0"/>
              </a:rPr>
              <a:t>- Nghệ </a:t>
            </a:r>
            <a:r>
              <a:rPr lang="vi-VN" altLang="en-US" sz="2300" b="1" dirty="0" smtClean="0">
                <a:solidFill>
                  <a:srgbClr val="180CB4"/>
                </a:solidFill>
                <a:latin typeface="Times New Roman" panose="02020603050405020304" pitchFamily="18" charset="0"/>
                <a:cs typeface="Times New Roman" panose="02020603050405020304" pitchFamily="18" charset="0"/>
              </a:rPr>
              <a:t>thuật:</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pt-BR" sz="2300" dirty="0" smtClean="0">
                <a:latin typeface="Times New Roman" panose="02020603050405020304" pitchFamily="18" charset="0"/>
                <a:cs typeface="Times New Roman" panose="02020603050405020304" pitchFamily="18" charset="0"/>
              </a:rPr>
              <a:t>Kể </a:t>
            </a:r>
            <a:r>
              <a:rPr lang="pt-BR" sz="2300" dirty="0">
                <a:latin typeface="Times New Roman" panose="02020603050405020304" pitchFamily="18" charset="0"/>
                <a:cs typeface="Times New Roman" panose="02020603050405020304" pitchFamily="18" charset="0"/>
              </a:rPr>
              <a:t>chuyện theo ngôi kể thứ nhất, miêu tả chân thực diễn biến tâm lí của nhân vật.</a:t>
            </a:r>
            <a:endParaRPr lang="en-US" sz="2300" dirty="0">
              <a:latin typeface="Times New Roman" panose="02020603050405020304" pitchFamily="18" charset="0"/>
              <a:cs typeface="Times New Roman" panose="02020603050405020304" pitchFamily="18" charset="0"/>
            </a:endParaRPr>
          </a:p>
          <a:p>
            <a:pPr algn="just">
              <a:tabLst>
                <a:tab pos="0" algn="l"/>
                <a:tab pos="3276600" algn="ctr"/>
                <a:tab pos="6477000" algn="r"/>
              </a:tabLst>
            </a:pP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TextBox 4"/>
          <p:cNvSpPr txBox="1">
            <a:spLocks noChangeArrowheads="1"/>
          </p:cNvSpPr>
          <p:nvPr/>
        </p:nvSpPr>
        <p:spPr bwMode="auto">
          <a:xfrm>
            <a:off x="5556885" y="3517900"/>
            <a:ext cx="6469380" cy="1861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a:solidFill>
                  <a:srgbClr val="180CB4"/>
                </a:solidFill>
                <a:latin typeface="Times New Roman" panose="02020603050405020304" pitchFamily="18" charset="0"/>
                <a:cs typeface="Times New Roman" panose="02020603050405020304" pitchFamily="18" charset="0"/>
              </a:rPr>
              <a:t>- Nội dung</a:t>
            </a:r>
            <a:r>
              <a:rPr lang="vi-VN" altLang="en-US" sz="2300" b="1" dirty="0" smtClean="0">
                <a:solidFill>
                  <a:srgbClr val="180CB4"/>
                </a:solidFill>
                <a:latin typeface="Times New Roman" panose="02020603050405020304" pitchFamily="18" charset="0"/>
                <a:cs typeface="Times New Roman" panose="02020603050405020304" pitchFamily="18" charset="0"/>
              </a:rPr>
              <a:t>:</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altLang="en-US" sz="2300" dirty="0" smtClean="0">
                <a:latin typeface="Times New Roman" panose="02020603050405020304" pitchFamily="18" charset="0"/>
                <a:cs typeface="Times New Roman" panose="02020603050405020304" pitchFamily="18" charset="0"/>
              </a:rPr>
              <a:t>Qua </a:t>
            </a:r>
            <a:r>
              <a:rPr lang="en-US" altLang="en-US" sz="2300" dirty="0" err="1" smtClean="0">
                <a:latin typeface="Times New Roman" panose="02020603050405020304" pitchFamily="18" charset="0"/>
                <a:cs typeface="Times New Roman" panose="02020603050405020304" pitchFamily="18" charset="0"/>
              </a:rPr>
              <a:t>câu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chuyện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về</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người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anh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và</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cô</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em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gái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có</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tài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hội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họa</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truyện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cho</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thấy</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a:latin typeface="Times New Roman" panose="02020603050405020304" pitchFamily="18" charset="0"/>
                <a:cs typeface="Times New Roman" panose="02020603050405020304" pitchFamily="18" charset="0"/>
              </a:rPr>
              <a:t>T</a:t>
            </a:r>
            <a:r>
              <a:rPr lang="en-US" altLang="en-US" sz="2300" dirty="0" err="1" smtClean="0">
                <a:latin typeface="Times New Roman" panose="02020603050405020304" pitchFamily="18" charset="0"/>
                <a:cs typeface="Times New Roman" panose="02020603050405020304" pitchFamily="18" charset="0"/>
              </a:rPr>
              <a:t>ình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cảm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trong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sáng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hồn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nhiên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và</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lòng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nhân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hậu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của</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người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em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gái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đã</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giúp</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cho</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người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anh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nhận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ra</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phần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hạn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chế</a:t>
            </a:r>
            <a:r>
              <a:rPr lang="en-US" altLang="en-US" sz="2300" dirty="0" smtClean="0">
                <a:latin typeface="Times New Roman" panose="02020603050405020304" pitchFamily="18" charset="0"/>
                <a:cs typeface="Times New Roman" panose="02020603050405020304" pitchFamily="18" charset="0"/>
              </a:rPr>
              <a:t> ở </a:t>
            </a:r>
            <a:r>
              <a:rPr lang="en-US" altLang="en-US" sz="2300" dirty="0" err="1" smtClean="0">
                <a:latin typeface="Times New Roman" panose="02020603050405020304" pitchFamily="18" charset="0"/>
                <a:cs typeface="Times New Roman" panose="02020603050405020304" pitchFamily="18" charset="0"/>
              </a:rPr>
              <a:t>chính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mình</a:t>
            </a:r>
            <a:r>
              <a:rPr lang="en-US" altLang="en-US" sz="2300" dirty="0" smtClean="0">
                <a:latin typeface="Times New Roman" panose="02020603050405020304" pitchFamily="18" charset="0"/>
                <a:cs typeface="Times New Roman" panose="02020603050405020304" pitchFamily="18" charset="0"/>
              </a:rPr>
              <a:t>.</a:t>
            </a:r>
            <a:r>
              <a:rPr lang="en-US" altLang="en-US" sz="2300" dirty="0" smtClean="0">
                <a:solidFill>
                  <a:srgbClr val="180CB4"/>
                </a:solidFill>
                <a:latin typeface="Times New Roman" panose="02020603050405020304" pitchFamily="18" charset="0"/>
                <a:cs typeface="Times New Roman" panose="02020603050405020304" pitchFamily="18" charset="0"/>
              </a:rPr>
              <a:t> </a:t>
            </a:r>
            <a:endParaRPr lang="en-US" sz="2300" dirty="0">
              <a:latin typeface="VNI-Times" pitchFamily="2" charset="0"/>
              <a:ea typeface="Times New Roman" panose="02020603050405020304" pitchFamily="18" charset="0"/>
              <a:cs typeface="Times New Roman" panose="02020603050405020304" pitchFamily="18" charset="0"/>
            </a:endParaRPr>
          </a:p>
        </p:txBody>
      </p:sp>
      <p:sp>
        <p:nvSpPr>
          <p:cNvPr id="5" name="Rectangle 4"/>
          <p:cNvSpPr/>
          <p:nvPr/>
        </p:nvSpPr>
        <p:spPr>
          <a:xfrm>
            <a:off x="1819701" y="4685146"/>
            <a:ext cx="6096000" cy="369332"/>
          </a:xfrm>
          <a:prstGeom prst="rect">
            <a:avLst/>
          </a:prstGeom>
        </p:spPr>
        <p:txBody>
          <a:bodyPr>
            <a:spAutoFit/>
          </a:bodyPr>
          <a:lstStyle/>
          <a:p>
            <a:pPr algn="just">
              <a:tabLst>
                <a:tab pos="0" algn="l"/>
                <a:tab pos="3276600" algn="ctr"/>
                <a:tab pos="6477000" algn="r"/>
              </a:tabLst>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VNI-Times" pitchFamily="2" charset="0"/>
              <a:ea typeface="Times New Roman" panose="02020603050405020304" pitchFamily="18" charset="0"/>
              <a:cs typeface="Times New Roman" panose="02020603050405020304" pitchFamily="18" charset="0"/>
            </a:endParaRPr>
          </a:p>
        </p:txBody>
      </p:sp>
      <p:sp>
        <p:nvSpPr>
          <p:cNvPr id="10" name="Rectangle 1"/>
          <p:cNvSpPr>
            <a:spLocks noChangeArrowheads="1"/>
          </p:cNvSpPr>
          <p:nvPr/>
        </p:nvSpPr>
        <p:spPr bwMode="auto">
          <a:xfrm>
            <a:off x="5488940" y="1268095"/>
            <a:ext cx="5570220" cy="798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r>
              <a:rPr lang="pt-BR" sz="2300" b="1" dirty="0" smtClean="0">
                <a:solidFill>
                  <a:srgbClr val="180CB4"/>
                </a:solidFill>
                <a:latin typeface="Times New Roman" panose="02020603050405020304" pitchFamily="18" charset="0"/>
                <a:cs typeface="Times New Roman" panose="02020603050405020304" pitchFamily="18" charset="0"/>
              </a:rPr>
              <a:t>- Trích </a:t>
            </a:r>
            <a:r>
              <a:rPr lang="pt-BR" sz="2300" dirty="0">
                <a:latin typeface="Times New Roman" panose="02020603050405020304" pitchFamily="18" charset="0"/>
                <a:cs typeface="Times New Roman" panose="02020603050405020304" pitchFamily="18" charset="0"/>
              </a:rPr>
              <a:t>tập truyện “Con dế ma”          </a:t>
            </a:r>
            <a:endParaRPr lang="en-US" sz="2300" dirty="0">
              <a:latin typeface="Times New Roman" panose="02020603050405020304" pitchFamily="18" charset="0"/>
              <a:cs typeface="Times New Roman" panose="02020603050405020304" pitchFamily="18" charset="0"/>
            </a:endParaRPr>
          </a:p>
          <a:p>
            <a:r>
              <a:rPr lang="pt-BR" sz="2300" b="1" dirty="0">
                <a:solidFill>
                  <a:srgbClr val="180CB4"/>
                </a:solidFill>
                <a:latin typeface="Times New Roman" panose="02020603050405020304" pitchFamily="18" charset="0"/>
                <a:cs typeface="Times New Roman" panose="02020603050405020304" pitchFamily="18" charset="0"/>
              </a:rPr>
              <a:t>- PTBĐ: </a:t>
            </a:r>
            <a:r>
              <a:rPr lang="pt-BR" sz="2300" dirty="0">
                <a:latin typeface="Times New Roman" panose="02020603050405020304" pitchFamily="18" charset="0"/>
                <a:cs typeface="Times New Roman" panose="02020603050405020304" pitchFamily="18" charset="0"/>
              </a:rPr>
              <a:t>Tự sự</a:t>
            </a:r>
            <a:endParaRPr lang="en-US" sz="23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0"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68238" y="532261"/>
            <a:ext cx="5609231" cy="2770497"/>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r>
              <a:rPr lang="en-US" sz="2200" b="1" dirty="0" smtClean="0">
                <a:solidFill>
                  <a:srgbClr val="FF0000"/>
                </a:solidFill>
                <a:latin typeface="Times New Roman" panose="02020603050405020304" pitchFamily="18" charset="0"/>
                <a:cs typeface="Times New Roman" panose="02020603050405020304" pitchFamily="18" charset="0"/>
              </a:rPr>
              <a:t>1. </a:t>
            </a:r>
            <a:r>
              <a:rPr lang="en-US" sz="2200" b="1" dirty="0" err="1" smtClean="0">
                <a:solidFill>
                  <a:srgbClr val="FF0000"/>
                </a:solidFill>
                <a:latin typeface="Times New Roman" panose="02020603050405020304" pitchFamily="18" charset="0"/>
                <a:cs typeface="Times New Roman" panose="02020603050405020304" pitchFamily="18" charset="0"/>
              </a:rPr>
              <a:t>Truyện</a:t>
            </a:r>
            <a:r>
              <a:rPr lang="en-US" sz="2200" b="1" dirty="0" smtClean="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hiện</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đại</a:t>
            </a:r>
            <a:r>
              <a:rPr lang="en-US" sz="2200" b="1" dirty="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gồm</a:t>
            </a:r>
            <a:r>
              <a:rPr lang="en-US" sz="2200" dirty="0" smtClean="0">
                <a:solidFill>
                  <a:srgbClr val="FF0000"/>
                </a:solidFill>
                <a:latin typeface="Times New Roman" panose="02020603050405020304" pitchFamily="18" charset="0"/>
                <a:cs typeface="Times New Roman" panose="02020603050405020304" pitchFamily="18" charset="0"/>
              </a:rPr>
              <a:t> 5 </a:t>
            </a:r>
            <a:r>
              <a:rPr lang="en-US" sz="2200" dirty="0" err="1">
                <a:solidFill>
                  <a:srgbClr val="FF0000"/>
                </a:solidFill>
                <a:latin typeface="Times New Roman" panose="02020603050405020304" pitchFamily="18" charset="0"/>
                <a:cs typeface="Times New Roman" panose="02020603050405020304" pitchFamily="18" charset="0"/>
              </a:rPr>
              <a:t>văn</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smtClean="0">
                <a:solidFill>
                  <a:srgbClr val="FF0000"/>
                </a:solidFill>
                <a:latin typeface="Times New Roman" panose="02020603050405020304" pitchFamily="18" charset="0"/>
                <a:cs typeface="Times New Roman" panose="02020603050405020304" pitchFamily="18" charset="0"/>
              </a:rPr>
              <a:t>bản</a:t>
            </a:r>
            <a:endParaRPr lang="en-US" sz="2200" dirty="0">
              <a:solidFill>
                <a:srgbClr val="FF000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Bài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học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đường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đời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đầu</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tiên</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smtClean="0">
                <a:solidFill>
                  <a:srgbClr val="0070C0"/>
                </a:solidFill>
                <a:latin typeface="Times New Roman" panose="02020603050405020304" pitchFamily="18" charset="0"/>
                <a:cs typeface="Times New Roman" panose="02020603050405020304" pitchFamily="18" charset="0"/>
              </a:rPr>
              <a:t>(</a:t>
            </a:r>
            <a:r>
              <a:rPr lang="en-US" sz="2200" i="1" dirty="0" err="1" smtClean="0">
                <a:solidFill>
                  <a:srgbClr val="0070C0"/>
                </a:solidFill>
                <a:latin typeface="Times New Roman" panose="02020603050405020304" pitchFamily="18" charset="0"/>
                <a:cs typeface="Times New Roman" panose="02020603050405020304" pitchFamily="18" charset="0"/>
              </a:rPr>
              <a:t>Tô</a:t>
            </a:r>
            <a:r>
              <a:rPr lang="en-US" sz="2200" i="1" dirty="0" smtClean="0">
                <a:solidFill>
                  <a:srgbClr val="0070C0"/>
                </a:solidFill>
                <a:latin typeface="Times New Roman" panose="02020603050405020304" pitchFamily="18" charset="0"/>
                <a:cs typeface="Times New Roman" panose="02020603050405020304" pitchFamily="18" charset="0"/>
              </a:rPr>
              <a:t> </a:t>
            </a:r>
            <a:r>
              <a:rPr lang="en-US" sz="2200" i="1" dirty="0" err="1">
                <a:solidFill>
                  <a:srgbClr val="0070C0"/>
                </a:solidFill>
                <a:latin typeface="Times New Roman" panose="02020603050405020304" pitchFamily="18" charset="0"/>
                <a:cs typeface="Times New Roman" panose="02020603050405020304" pitchFamily="18" charset="0"/>
              </a:rPr>
              <a:t>Hoài</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Sông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nước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Cà</a:t>
            </a:r>
            <a:r>
              <a:rPr lang="en-US" sz="2200" b="1" dirty="0">
                <a:solidFill>
                  <a:srgbClr val="0070C0"/>
                </a:solidFill>
                <a:latin typeface="Times New Roman" panose="02020603050405020304" pitchFamily="18" charset="0"/>
                <a:cs typeface="Times New Roman" panose="02020603050405020304" pitchFamily="18" charset="0"/>
              </a:rPr>
              <a:t> Mau </a:t>
            </a:r>
            <a:r>
              <a:rPr lang="en-US" sz="2200" dirty="0" smtClean="0">
                <a:solidFill>
                  <a:srgbClr val="0070C0"/>
                </a:solidFill>
                <a:latin typeface="Times New Roman" panose="02020603050405020304" pitchFamily="18" charset="0"/>
                <a:cs typeface="Times New Roman" panose="02020603050405020304" pitchFamily="18" charset="0"/>
              </a:rPr>
              <a:t>(</a:t>
            </a:r>
            <a:r>
              <a:rPr lang="en-US" sz="2200" dirty="0" err="1" smtClean="0">
                <a:solidFill>
                  <a:srgbClr val="0070C0"/>
                </a:solidFill>
                <a:latin typeface="Times New Roman" panose="02020603050405020304" pitchFamily="18" charset="0"/>
                <a:cs typeface="Times New Roman" panose="02020603050405020304" pitchFamily="18" charset="0"/>
              </a:rPr>
              <a:t>Đoàn</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Giỏi</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Bức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tranh</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của</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em</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gái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tôi</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a:solidFill>
                  <a:srgbClr val="0070C0"/>
                </a:solidFill>
                <a:latin typeface="Times New Roman" panose="02020603050405020304" pitchFamily="18" charset="0"/>
                <a:cs typeface="Times New Roman" panose="02020603050405020304" pitchFamily="18" charset="0"/>
              </a:rPr>
              <a:t>(</a:t>
            </a:r>
            <a:r>
              <a:rPr lang="en-US" sz="2200" dirty="0" err="1">
                <a:solidFill>
                  <a:srgbClr val="0070C0"/>
                </a:solidFill>
                <a:latin typeface="Times New Roman" panose="02020603050405020304" pitchFamily="18" charset="0"/>
                <a:cs typeface="Times New Roman" panose="02020603050405020304" pitchFamily="18" charset="0"/>
              </a:rPr>
              <a:t>Tạ</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Duy</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Anh</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Vượt</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thác</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a:solidFill>
                  <a:srgbClr val="0070C0"/>
                </a:solidFill>
                <a:latin typeface="Times New Roman" panose="02020603050405020304" pitchFamily="18" charset="0"/>
                <a:cs typeface="Times New Roman" panose="02020603050405020304" pitchFamily="18" charset="0"/>
              </a:rPr>
              <a:t>(</a:t>
            </a:r>
            <a:r>
              <a:rPr lang="en-US" sz="2200" dirty="0" err="1">
                <a:solidFill>
                  <a:srgbClr val="0070C0"/>
                </a:solidFill>
                <a:latin typeface="Times New Roman" panose="02020603050405020304" pitchFamily="18" charset="0"/>
                <a:cs typeface="Times New Roman" panose="02020603050405020304" pitchFamily="18" charset="0"/>
              </a:rPr>
              <a:t>Võ</a:t>
            </a:r>
            <a:r>
              <a:rPr lang="en-US" sz="2200" dirty="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Quảng</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a:p>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Buổi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học</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cuối</a:t>
            </a:r>
            <a:r>
              <a:rPr lang="en-US" sz="2200" b="1" dirty="0">
                <a:solidFill>
                  <a:srgbClr val="0070C0"/>
                </a:solidFill>
                <a:latin typeface="Times New Roman" panose="02020603050405020304" pitchFamily="18" charset="0"/>
                <a:cs typeface="Times New Roman" panose="02020603050405020304" pitchFamily="18" charset="0"/>
              </a:rPr>
              <a:t> </a:t>
            </a:r>
            <a:r>
              <a:rPr lang="en-US" sz="2200" b="1" dirty="0" err="1">
                <a:solidFill>
                  <a:srgbClr val="0070C0"/>
                </a:solidFill>
                <a:latin typeface="Times New Roman" panose="02020603050405020304" pitchFamily="18" charset="0"/>
                <a:cs typeface="Times New Roman" panose="02020603050405020304" pitchFamily="18" charset="0"/>
              </a:rPr>
              <a:t>cùng</a:t>
            </a:r>
            <a:r>
              <a:rPr lang="en-US" sz="2200" b="1" dirty="0">
                <a:solidFill>
                  <a:srgbClr val="0070C0"/>
                </a:solidFill>
                <a:latin typeface="Times New Roman" panose="02020603050405020304" pitchFamily="18" charset="0"/>
                <a:cs typeface="Times New Roman" panose="02020603050405020304" pitchFamily="18" charset="0"/>
              </a:rPr>
              <a:t> </a:t>
            </a:r>
            <a:r>
              <a:rPr lang="en-US" sz="2200" dirty="0" smtClean="0">
                <a:solidFill>
                  <a:srgbClr val="0070C0"/>
                </a:solidFill>
                <a:latin typeface="Times New Roman" panose="02020603050405020304" pitchFamily="18" charset="0"/>
                <a:cs typeface="Times New Roman" panose="02020603050405020304" pitchFamily="18" charset="0"/>
              </a:rPr>
              <a:t>(An-</a:t>
            </a:r>
            <a:r>
              <a:rPr lang="en-US" sz="2200" dirty="0" err="1" smtClean="0">
                <a:solidFill>
                  <a:srgbClr val="0070C0"/>
                </a:solidFill>
                <a:latin typeface="Times New Roman" panose="02020603050405020304" pitchFamily="18" charset="0"/>
                <a:cs typeface="Times New Roman" panose="02020603050405020304" pitchFamily="18" charset="0"/>
              </a:rPr>
              <a:t>phông</a:t>
            </a:r>
            <a:r>
              <a:rPr lang="en-US" sz="2200" dirty="0" smtClean="0">
                <a:solidFill>
                  <a:srgbClr val="0070C0"/>
                </a:solidFill>
                <a:latin typeface="Times New Roman" panose="02020603050405020304" pitchFamily="18" charset="0"/>
                <a:cs typeface="Times New Roman" panose="02020603050405020304" pitchFamily="18" charset="0"/>
              </a:rPr>
              <a:t>-</a:t>
            </a:r>
            <a:r>
              <a:rPr lang="en-US" sz="2200" dirty="0" err="1" smtClean="0">
                <a:solidFill>
                  <a:srgbClr val="0070C0"/>
                </a:solidFill>
                <a:latin typeface="Times New Roman" panose="02020603050405020304" pitchFamily="18" charset="0"/>
                <a:cs typeface="Times New Roman" panose="02020603050405020304" pitchFamily="18" charset="0"/>
              </a:rPr>
              <a:t>xơ</a:t>
            </a:r>
            <a:r>
              <a:rPr lang="en-US" sz="2200" dirty="0" smtClean="0">
                <a:solidFill>
                  <a:srgbClr val="0070C0"/>
                </a:solidFill>
                <a:latin typeface="Times New Roman" panose="02020603050405020304" pitchFamily="18" charset="0"/>
                <a:cs typeface="Times New Roman" panose="02020603050405020304" pitchFamily="18" charset="0"/>
              </a:rPr>
              <a:t> </a:t>
            </a:r>
            <a:r>
              <a:rPr lang="en-US" sz="2200" dirty="0" err="1">
                <a:solidFill>
                  <a:srgbClr val="0070C0"/>
                </a:solidFill>
                <a:latin typeface="Times New Roman" panose="02020603050405020304" pitchFamily="18" charset="0"/>
                <a:cs typeface="Times New Roman" panose="02020603050405020304" pitchFamily="18" charset="0"/>
              </a:rPr>
              <a:t>Đô-đê</a:t>
            </a:r>
            <a:r>
              <a:rPr lang="en-US" sz="2200" dirty="0">
                <a:solidFill>
                  <a:srgbClr val="0070C0"/>
                </a:solidFill>
                <a:latin typeface="Times New Roman" panose="02020603050405020304" pitchFamily="18" charset="0"/>
                <a:cs typeface="Times New Roman" panose="02020603050405020304" pitchFamily="18" charset="0"/>
              </a:rPr>
              <a:t>)</a:t>
            </a:r>
            <a:endParaRPr lang="en-US" sz="2200" dirty="0">
              <a:solidFill>
                <a:srgbClr val="0070C0"/>
              </a:solidFill>
              <a:latin typeface="Times New Roman" panose="02020603050405020304" pitchFamily="18" charset="0"/>
              <a:cs typeface="Times New Roman" panose="02020603050405020304" pitchFamily="18" charset="0"/>
            </a:endParaRPr>
          </a:p>
        </p:txBody>
      </p:sp>
      <p:cxnSp>
        <p:nvCxnSpPr>
          <p:cNvPr id="40" name="Straight Connector 39"/>
          <p:cNvCxnSpPr/>
          <p:nvPr/>
        </p:nvCxnSpPr>
        <p:spPr>
          <a:xfrm>
            <a:off x="5145205" y="0"/>
            <a:ext cx="54585" cy="6858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146291"/>
            <a:ext cx="2798395" cy="461665"/>
          </a:xfrm>
          <a:prstGeom prst="rect">
            <a:avLst/>
          </a:prstGeom>
        </p:spPr>
        <p:txBody>
          <a:bodyPr wrap="none">
            <a:spAutoFit/>
          </a:bodyPr>
          <a:lstStyle/>
          <a:p>
            <a:pPr algn="ctr"/>
            <a:r>
              <a:rPr lang="en-US" sz="2400" b="1" dirty="0" smtClean="0">
                <a:solidFill>
                  <a:srgbClr val="FF0000"/>
                </a:solidFill>
                <a:latin typeface="Times New Roman" panose="02020603050405020304" pitchFamily="18" charset="0"/>
                <a:cs typeface="Times New Roman" panose="02020603050405020304" pitchFamily="18" charset="0"/>
              </a:rPr>
              <a:t>I. PHẦN </a:t>
            </a:r>
            <a:r>
              <a:rPr lang="en-US" sz="2400" b="1" dirty="0">
                <a:solidFill>
                  <a:srgbClr val="FF0000"/>
                </a:solidFill>
                <a:latin typeface="Times New Roman" panose="02020603050405020304" pitchFamily="18" charset="0"/>
                <a:cs typeface="Times New Roman" panose="02020603050405020304" pitchFamily="18" charset="0"/>
              </a:rPr>
              <a:t>VĂN BẢN</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5677469" y="301428"/>
            <a:ext cx="3794078"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1.4. </a:t>
            </a:r>
            <a:r>
              <a:rPr lang="en-US" sz="2400" b="1" dirty="0" err="1" smtClean="0">
                <a:solidFill>
                  <a:srgbClr val="FF0000"/>
                </a:solidFill>
                <a:latin typeface="Times New Roman" panose="02020603050405020304" pitchFamily="18" charset="0"/>
                <a:cs typeface="Times New Roman" panose="02020603050405020304" pitchFamily="18" charset="0"/>
              </a:rPr>
              <a:t>Vượt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thác</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17" name="TextBox 10"/>
          <p:cNvSpPr txBox="1">
            <a:spLocks noChangeArrowheads="1"/>
          </p:cNvSpPr>
          <p:nvPr/>
        </p:nvSpPr>
        <p:spPr bwMode="auto">
          <a:xfrm>
            <a:off x="5199790" y="2186103"/>
            <a:ext cx="699221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a:solidFill>
                  <a:srgbClr val="180CB4"/>
                </a:solidFill>
                <a:latin typeface="Times New Roman" panose="02020603050405020304" pitchFamily="18" charset="0"/>
                <a:cs typeface="Times New Roman" panose="02020603050405020304" pitchFamily="18" charset="0"/>
              </a:rPr>
              <a:t>- Nghệ </a:t>
            </a:r>
            <a:r>
              <a:rPr lang="vi-VN" altLang="en-US" sz="2300" b="1" dirty="0" smtClean="0">
                <a:solidFill>
                  <a:srgbClr val="180CB4"/>
                </a:solidFill>
                <a:latin typeface="Times New Roman" panose="02020603050405020304" pitchFamily="18" charset="0"/>
                <a:cs typeface="Times New Roman" panose="02020603050405020304" pitchFamily="18" charset="0"/>
              </a:rPr>
              <a:t>thuật:</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Văn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bản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có</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sự</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p</a:t>
            </a:r>
            <a:r>
              <a:rPr lang="en-US" sz="2300" dirty="0" err="1" smtClean="0">
                <a:latin typeface="Times New Roman" panose="02020603050405020304" pitchFamily="18" charset="0"/>
                <a:cs typeface="Times New Roman" panose="02020603050405020304" pitchFamily="18" charset="0"/>
              </a:rPr>
              <a:t>hối</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ngoại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hành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con </a:t>
            </a:r>
            <a:r>
              <a:rPr lang="en-US" sz="2300" dirty="0" err="1">
                <a:latin typeface="Times New Roman" panose="02020603050405020304" pitchFamily="18" charset="0"/>
                <a:cs typeface="Times New Roman" panose="02020603050405020304" pitchFamily="18" charset="0"/>
              </a:rPr>
              <a:t>người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dụng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phép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hóa</a:t>
            </a:r>
            <a:r>
              <a:rPr lang="en-US" sz="2300" dirty="0">
                <a:latin typeface="Times New Roman" panose="02020603050405020304" pitchFamily="18" charset="0"/>
                <a:cs typeface="Times New Roman" panose="02020603050405020304" pitchFamily="18" charset="0"/>
              </a:rPr>
              <a:t>, so </a:t>
            </a:r>
            <a:r>
              <a:rPr lang="en-US" sz="2300" dirty="0" err="1">
                <a:latin typeface="Times New Roman" panose="02020603050405020304" pitchFamily="18" charset="0"/>
                <a:cs typeface="Times New Roman" panose="02020603050405020304" pitchFamily="18" charset="0"/>
              </a:rPr>
              <a:t>sánh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phú</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hiệu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quả</a:t>
            </a:r>
            <a:r>
              <a:rPr lang="en-US" sz="2300" dirty="0">
                <a:latin typeface="Times New Roman" panose="02020603050405020304" pitchFamily="18" charset="0"/>
                <a:cs typeface="Times New Roman" panose="02020603050405020304" pitchFamily="18" charset="0"/>
              </a:rPr>
              <a:t>. Chi </a:t>
            </a:r>
            <a:r>
              <a:rPr lang="en-US" sz="2300" dirty="0" err="1">
                <a:latin typeface="Times New Roman" panose="02020603050405020304" pitchFamily="18" charset="0"/>
                <a:cs typeface="Times New Roman" panose="02020603050405020304" pitchFamily="18" charset="0"/>
              </a:rPr>
              <a:t>tiết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miêu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đặc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sắc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chọn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lọc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Ngôn</a:t>
            </a:r>
            <a:r>
              <a:rPr lang="en-US" sz="2300" dirty="0" smtClean="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ngữ</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giàu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ảnh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biểu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gợi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nhiều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tưởng</a:t>
            </a:r>
            <a:r>
              <a:rPr lang="en-US"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algn="just">
              <a:tabLst>
                <a:tab pos="0" algn="l"/>
                <a:tab pos="3276600" algn="ctr"/>
                <a:tab pos="6477000" algn="r"/>
              </a:tabLst>
            </a:pP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TextBox 4"/>
          <p:cNvSpPr txBox="1">
            <a:spLocks noChangeArrowheads="1"/>
          </p:cNvSpPr>
          <p:nvPr/>
        </p:nvSpPr>
        <p:spPr bwMode="auto">
          <a:xfrm>
            <a:off x="5199790" y="4487987"/>
            <a:ext cx="699221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tabLst>
                <a:tab pos="0" algn="l"/>
                <a:tab pos="3276600" algn="ctr"/>
                <a:tab pos="6477000" algn="r"/>
              </a:tabLst>
            </a:pPr>
            <a:r>
              <a:rPr lang="vi-VN" altLang="en-US" sz="2300" b="1" dirty="0">
                <a:solidFill>
                  <a:srgbClr val="180CB4"/>
                </a:solidFill>
                <a:latin typeface="Times New Roman" panose="02020603050405020304" pitchFamily="18" charset="0"/>
                <a:cs typeface="Times New Roman" panose="02020603050405020304" pitchFamily="18" charset="0"/>
              </a:rPr>
              <a:t>- Nội dung</a:t>
            </a:r>
            <a:r>
              <a:rPr lang="vi-VN" altLang="en-US" sz="2300" b="1" dirty="0" smtClean="0">
                <a:solidFill>
                  <a:srgbClr val="180CB4"/>
                </a:solidFill>
                <a:latin typeface="Times New Roman" panose="02020603050405020304" pitchFamily="18" charset="0"/>
                <a:cs typeface="Times New Roman" panose="02020603050405020304" pitchFamily="18" charset="0"/>
              </a:rPr>
              <a:t>:</a:t>
            </a:r>
            <a:r>
              <a:rPr lang="en-US" altLang="en-US" sz="2300" b="1" dirty="0" smtClean="0">
                <a:solidFill>
                  <a:srgbClr val="180CB4"/>
                </a:solidFill>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Bài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văn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miêu</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tả</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cảnh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vượt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thác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của</a:t>
            </a:r>
            <a:r>
              <a:rPr lang="en-US" altLang="en-US" sz="2300" dirty="0" smtClean="0">
                <a:latin typeface="Times New Roman" panose="02020603050405020304" pitchFamily="18" charset="0"/>
                <a:cs typeface="Times New Roman" panose="02020603050405020304" pitchFamily="18" charset="0"/>
              </a:rPr>
              <a:t> con </a:t>
            </a:r>
            <a:r>
              <a:rPr lang="en-US" altLang="en-US" sz="2300" dirty="0" err="1" smtClean="0">
                <a:latin typeface="Times New Roman" panose="02020603050405020304" pitchFamily="18" charset="0"/>
                <a:cs typeface="Times New Roman" panose="02020603050405020304" pitchFamily="18" charset="0"/>
              </a:rPr>
              <a:t>thuyền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trên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sông</a:t>
            </a:r>
            <a:r>
              <a:rPr lang="en-US" altLang="en-US" sz="2300" dirty="0" smtClean="0">
                <a:latin typeface="Times New Roman" panose="02020603050405020304" pitchFamily="18" charset="0"/>
                <a:cs typeface="Times New Roman" panose="02020603050405020304" pitchFamily="18" charset="0"/>
              </a:rPr>
              <a:t> Thu </a:t>
            </a:r>
            <a:r>
              <a:rPr lang="en-US" altLang="en-US" sz="2300" dirty="0" err="1" smtClean="0">
                <a:latin typeface="Times New Roman" panose="02020603050405020304" pitchFamily="18" charset="0"/>
                <a:cs typeface="Times New Roman" panose="02020603050405020304" pitchFamily="18" charset="0"/>
              </a:rPr>
              <a:t>Bồn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làm</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nổi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bật</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vẻ</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hùng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dùng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và</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sức</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mạnh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của</a:t>
            </a:r>
            <a:r>
              <a:rPr lang="en-US" altLang="en-US" sz="2300" dirty="0" smtClean="0">
                <a:latin typeface="Times New Roman" panose="02020603050405020304" pitchFamily="18" charset="0"/>
                <a:cs typeface="Times New Roman" panose="02020603050405020304" pitchFamily="18" charset="0"/>
              </a:rPr>
              <a:t> con </a:t>
            </a:r>
            <a:r>
              <a:rPr lang="en-US" altLang="en-US" sz="2300" dirty="0" err="1" smtClean="0">
                <a:latin typeface="Times New Roman" panose="02020603050405020304" pitchFamily="18" charset="0"/>
                <a:cs typeface="Times New Roman" panose="02020603050405020304" pitchFamily="18" charset="0"/>
              </a:rPr>
              <a:t>người</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lao</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động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trên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nền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cảnh</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thiên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nhiên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rộng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lớn</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hùng</a:t>
            </a:r>
            <a:r>
              <a:rPr lang="en-US" altLang="en-US" sz="2300" dirty="0" smtClean="0">
                <a:latin typeface="Times New Roman" panose="02020603050405020304" pitchFamily="18" charset="0"/>
                <a:cs typeface="Times New Roman" panose="02020603050405020304" pitchFamily="18" charset="0"/>
              </a:rPr>
              <a:t> </a:t>
            </a:r>
            <a:r>
              <a:rPr lang="en-US" altLang="en-US" sz="2300" dirty="0" err="1" smtClean="0">
                <a:latin typeface="Times New Roman" panose="02020603050405020304" pitchFamily="18" charset="0"/>
                <a:cs typeface="Times New Roman" panose="02020603050405020304" pitchFamily="18" charset="0"/>
              </a:rPr>
              <a:t>vĩ</a:t>
            </a:r>
            <a:r>
              <a:rPr lang="en-US" altLang="en-US" sz="2300" dirty="0" smtClean="0">
                <a:latin typeface="Times New Roman" panose="02020603050405020304" pitchFamily="18" charset="0"/>
                <a:cs typeface="Times New Roman" panose="02020603050405020304" pitchFamily="18" charset="0"/>
              </a:rPr>
              <a:t>.</a:t>
            </a:r>
            <a:endParaRPr lang="en-US" sz="2300" dirty="0">
              <a:latin typeface="VNI-Times" pitchFamily="2" charset="0"/>
              <a:ea typeface="Times New Roman" panose="02020603050405020304" pitchFamily="18" charset="0"/>
              <a:cs typeface="Times New Roman" panose="02020603050405020304" pitchFamily="18" charset="0"/>
            </a:endParaRPr>
          </a:p>
        </p:txBody>
      </p:sp>
      <p:sp>
        <p:nvSpPr>
          <p:cNvPr id="5" name="Rectangle 4"/>
          <p:cNvSpPr/>
          <p:nvPr/>
        </p:nvSpPr>
        <p:spPr>
          <a:xfrm>
            <a:off x="1819701" y="4685146"/>
            <a:ext cx="6096000" cy="369332"/>
          </a:xfrm>
          <a:prstGeom prst="rect">
            <a:avLst/>
          </a:prstGeom>
        </p:spPr>
        <p:txBody>
          <a:bodyPr>
            <a:spAutoFit/>
          </a:bodyPr>
          <a:lstStyle/>
          <a:p>
            <a:pPr algn="just">
              <a:tabLst>
                <a:tab pos="0" algn="l"/>
                <a:tab pos="3276600" algn="ctr"/>
                <a:tab pos="6477000" algn="r"/>
              </a:tabLst>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VNI-Times" pitchFamily="2" charset="0"/>
              <a:ea typeface="Times New Roman" panose="02020603050405020304" pitchFamily="18" charset="0"/>
              <a:cs typeface="Times New Roman" panose="02020603050405020304" pitchFamily="18" charset="0"/>
            </a:endParaRPr>
          </a:p>
        </p:txBody>
      </p:sp>
      <p:sp>
        <p:nvSpPr>
          <p:cNvPr id="2" name="Rectangle 1"/>
          <p:cNvSpPr/>
          <p:nvPr/>
        </p:nvSpPr>
        <p:spPr>
          <a:xfrm>
            <a:off x="5199790" y="904977"/>
            <a:ext cx="6622896" cy="798830"/>
          </a:xfrm>
          <a:prstGeom prst="rect">
            <a:avLst/>
          </a:prstGeom>
        </p:spPr>
        <p:txBody>
          <a:bodyPr wrap="square">
            <a:spAutoFit/>
          </a:bodyPr>
          <a:lstStyle/>
          <a:p>
            <a:pPr algn="just"/>
            <a:r>
              <a:rPr lang="en-US" sz="2300" b="1" dirty="0">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300" b="1" dirty="0" err="1">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US" sz="2300" b="1" dirty="0">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chương</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XI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truyện</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Quê</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300" dirty="0">
                <a:solidFill>
                  <a:srgbClr val="180CB4"/>
                </a:solidFill>
                <a:latin typeface="Times New Roman" panose="02020603050405020304" pitchFamily="18" charset="0"/>
                <a:ea typeface="Times New Roman" panose="02020603050405020304" pitchFamily="18" charset="0"/>
                <a:cs typeface="Times New Roman" panose="02020603050405020304" pitchFamily="18" charset="0"/>
              </a:rPr>
              <a:t>- PTBĐ: </a:t>
            </a:r>
            <a:r>
              <a:rPr lang="en-US" sz="23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iêu</a:t>
            </a:r>
            <a:r>
              <a:rPr lang="en-US" sz="23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ea typeface="Times New Roman" panose="02020603050405020304" pitchFamily="18" charset="0"/>
                <a:cs typeface="Times New Roman" panose="02020603050405020304" pitchFamily="18" charset="0"/>
              </a:rPr>
              <a:t>tả</a:t>
            </a:r>
            <a:endParaRPr lang="en-US" sz="23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14291</Words>
  <Application>WPS Presentation</Application>
  <PresentationFormat>Widescreen</PresentationFormat>
  <Paragraphs>630</Paragraphs>
  <Slides>28</Slides>
  <Notes>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Arial</vt:lpstr>
      <vt:lpstr>SimSun</vt:lpstr>
      <vt:lpstr>Wingdings</vt:lpstr>
      <vt:lpstr>Times New Roman</vt:lpstr>
      <vt:lpstr>Calibri</vt:lpstr>
      <vt:lpstr>VNI-Times</vt:lpstr>
      <vt:lpstr>Microsoft YaHei</vt:lpstr>
      <vt:lpstr>Arial Unicode MS</vt:lpstr>
      <vt:lpstr>Calibri Light</vt:lpstr>
      <vt:lpstr>.VnTime</vt:lpstr>
      <vt:lpstr>Office Theme</vt:lpstr>
      <vt:lpstr>PowerPoint 演示文稿</vt:lpstr>
      <vt:lpstr>Mục tiêu bài học:</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Ngan</dc:creator>
  <cp:lastModifiedBy>Kim Ngan</cp:lastModifiedBy>
  <cp:revision>362</cp:revision>
  <dcterms:created xsi:type="dcterms:W3CDTF">2020-03-31T10:59:00Z</dcterms:created>
  <dcterms:modified xsi:type="dcterms:W3CDTF">2020-04-09T16:11:55Z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