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8"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4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1A2B4-E882-447D-9077-C575F4902340}"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41A2B4-E882-447D-9077-C575F4902340}"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1A2B4-E882-447D-9077-C575F4902340}"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41A2B4-E882-447D-9077-C575F4902340}"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41A2B4-E882-447D-9077-C575F4902340}"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FC298-7534-430E-990A-D231A0E9C82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41A2B4-E882-447D-9077-C575F4902340}"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A2B4-E882-447D-9077-C575F4902340}"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4000"/>
                <a:satMod val="160000"/>
                <a:lumMod val="160000"/>
              </a:schemeClr>
            </a:gs>
            <a:gs pos="36000">
              <a:schemeClr val="bg2">
                <a:tint val="94000"/>
                <a:shade val="94000"/>
                <a:satMod val="160000"/>
                <a:lumMod val="130000"/>
              </a:schemeClr>
            </a:gs>
            <a:gs pos="100000">
              <a:schemeClr val="bg2">
                <a:tint val="97000"/>
                <a:shade val="94000"/>
                <a:satMod val="180000"/>
                <a:lumMod val="84000"/>
              </a:schemeClr>
            </a:gs>
          </a:gsLst>
          <a:path path="circle">
            <a:fillToRect l="24000" t="44000" r="24000" b="12000"/>
          </a:path>
          <a:tileRect/>
        </a:gra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C41A2B4-E882-447D-9077-C575F4902340}" type="datetimeFigureOut">
              <a:rPr lang="en-US" smtClean="0"/>
              <a:t>3/30/2020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8FC298-7534-430E-990A-D231A0E9C8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7279"/>
            <a:ext cx="7560840" cy="707886"/>
          </a:xfrm>
          <a:prstGeom prst="rect">
            <a:avLst/>
          </a:prstGeom>
        </p:spPr>
        <p:txBody>
          <a:bodyPr wrap="square">
            <a:spAutoFit/>
          </a:bodyPr>
          <a:lstStyle/>
          <a:p>
            <a:pPr algn="ctr"/>
            <a:r>
              <a:rPr lang="en-US" sz="4000" b="1" smtClean="0">
                <a:solidFill>
                  <a:srgbClr val="C00000"/>
                </a:solidFill>
                <a:latin typeface="Times New Roman" pitchFamily="18" charset="0"/>
                <a:cs typeface="Times New Roman" pitchFamily="18" charset="0"/>
              </a:rPr>
              <a:t>ÔN TẬP VỀ THƠ</a:t>
            </a:r>
            <a:endParaRPr lang="en-US" sz="4000" b="1">
              <a:solidFill>
                <a:srgbClr val="C00000"/>
              </a:solidFill>
              <a:latin typeface="Times New Roman" pitchFamily="18" charset="0"/>
              <a:cs typeface="Times New Roman" pitchFamily="18" charset="0"/>
            </a:endParaRPr>
          </a:p>
        </p:txBody>
      </p:sp>
      <p:sp>
        <p:nvSpPr>
          <p:cNvPr id="5" name="Rectangle 4"/>
          <p:cNvSpPr/>
          <p:nvPr/>
        </p:nvSpPr>
        <p:spPr>
          <a:xfrm>
            <a:off x="395536" y="836712"/>
            <a:ext cx="8208912" cy="1938992"/>
          </a:xfrm>
          <a:prstGeom prst="rect">
            <a:avLst/>
          </a:prstGeom>
        </p:spPr>
        <p:txBody>
          <a:bodyPr wrap="square">
            <a:spAutoFit/>
          </a:bodyPr>
          <a:lstStyle/>
          <a:p>
            <a:pPr algn="just"/>
            <a:r>
              <a:rPr lang="fr-FR" sz="4000" smtClean="0">
                <a:latin typeface="Times New Roman" pitchFamily="18" charset="0"/>
                <a:cs typeface="Times New Roman" pitchFamily="18" charset="0"/>
              </a:rPr>
              <a:t>Câu 1 </a:t>
            </a:r>
            <a:r>
              <a:rPr lang="fr-FR" sz="4000">
                <a:latin typeface="Times New Roman" pitchFamily="18" charset="0"/>
                <a:cs typeface="Times New Roman" pitchFamily="18" charset="0"/>
              </a:rPr>
              <a:t>trang </a:t>
            </a:r>
            <a:r>
              <a:rPr lang="fr-FR" sz="4000" smtClean="0">
                <a:latin typeface="Times New Roman" pitchFamily="18" charset="0"/>
                <a:cs typeface="Times New Roman" pitchFamily="18" charset="0"/>
              </a:rPr>
              <a:t>89: </a:t>
            </a:r>
            <a:r>
              <a:rPr lang="fr-FR" sz="4000">
                <a:latin typeface="Times New Roman" pitchFamily="18" charset="0"/>
                <a:cs typeface="Times New Roman" pitchFamily="18" charset="0"/>
              </a:rPr>
              <a:t>Lập bảng thống kê các tác phẩm thơ hiện đại </a:t>
            </a:r>
            <a:r>
              <a:rPr lang="fr-FR" sz="4000" smtClean="0">
                <a:latin typeface="Times New Roman" pitchFamily="18" charset="0"/>
                <a:cs typeface="Times New Roman" pitchFamily="18" charset="0"/>
              </a:rPr>
              <a:t>Việt Nam </a:t>
            </a:r>
            <a:r>
              <a:rPr lang="fr-FR" sz="4000">
                <a:latin typeface="Times New Roman" pitchFamily="18" charset="0"/>
                <a:cs typeface="Times New Roman" pitchFamily="18" charset="0"/>
              </a:rPr>
              <a:t>đã </a:t>
            </a:r>
            <a:r>
              <a:rPr lang="fr-FR" sz="4000" smtClean="0">
                <a:latin typeface="Times New Roman" pitchFamily="18" charset="0"/>
                <a:cs typeface="Times New Roman" pitchFamily="18" charset="0"/>
              </a:rPr>
              <a:t>học.  </a:t>
            </a:r>
            <a:endParaRPr lang="en-US" sz="4000">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88976057"/>
              </p:ext>
            </p:extLst>
          </p:nvPr>
        </p:nvGraphicFramePr>
        <p:xfrm>
          <a:off x="395538" y="2852940"/>
          <a:ext cx="8424934" cy="3175842"/>
        </p:xfrm>
        <a:graphic>
          <a:graphicData uri="http://schemas.openxmlformats.org/drawingml/2006/table">
            <a:tbl>
              <a:tblPr firstRow="1" bandRow="1">
                <a:tableStyleId>{5940675A-B579-460E-94D1-54222C63F5DA}</a:tableStyleId>
              </a:tblPr>
              <a:tblGrid>
                <a:gridCol w="1203562"/>
                <a:gridCol w="1203562"/>
                <a:gridCol w="1203562"/>
                <a:gridCol w="1203562"/>
                <a:gridCol w="1203562"/>
                <a:gridCol w="1203562"/>
                <a:gridCol w="1203562"/>
              </a:tblGrid>
              <a:tr h="734481">
                <a:tc>
                  <a:txBody>
                    <a:bodyPr/>
                    <a:lstStyle/>
                    <a:p>
                      <a:pPr algn="ctr"/>
                      <a:r>
                        <a:rPr lang="en-US" sz="2800" smtClean="0">
                          <a:latin typeface="Times New Roman" pitchFamily="18" charset="0"/>
                          <a:cs typeface="Times New Roman" pitchFamily="18" charset="0"/>
                        </a:rPr>
                        <a:t>STT</a:t>
                      </a:r>
                      <a:endParaRPr lang="en-US" sz="2800">
                        <a:latin typeface="Times New Roman" pitchFamily="18" charset="0"/>
                        <a:cs typeface="Times New Roman" pitchFamily="18" charset="0"/>
                      </a:endParaRPr>
                    </a:p>
                  </a:txBody>
                  <a:tcPr anchor="ctr"/>
                </a:tc>
                <a:tc>
                  <a:txBody>
                    <a:bodyPr/>
                    <a:lstStyle/>
                    <a:p>
                      <a:pPr algn="ctr">
                        <a:spcAft>
                          <a:spcPts val="0"/>
                        </a:spcAft>
                      </a:pPr>
                      <a:r>
                        <a:rPr lang="en-US" sz="2800">
                          <a:effectLst/>
                          <a:latin typeface="Times New Roman"/>
                          <a:ea typeface="Times New Roman"/>
                          <a:cs typeface="Times New Roman"/>
                        </a:rPr>
                        <a:t>Tác phẩm</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734481">
                <a:tc>
                  <a:txBody>
                    <a:bodyPr/>
                    <a:lstStyle/>
                    <a:p>
                      <a:pPr algn="ctr"/>
                      <a:r>
                        <a:rPr lang="en-US" sz="2800" smtClean="0">
                          <a:latin typeface="Times New Roman" pitchFamily="18" charset="0"/>
                          <a:cs typeface="Times New Roman" pitchFamily="18" charset="0"/>
                        </a:rPr>
                        <a:t>1</a:t>
                      </a:r>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r>
              <a:tr h="734481">
                <a:tc>
                  <a:txBody>
                    <a:bodyPr/>
                    <a:lstStyle/>
                    <a:p>
                      <a:pPr algn="ctr"/>
                      <a:r>
                        <a:rPr lang="en-US" sz="2800" smtClean="0">
                          <a:latin typeface="Times New Roman" pitchFamily="18" charset="0"/>
                          <a:cs typeface="Times New Roman" pitchFamily="18" charset="0"/>
                        </a:rPr>
                        <a:t>2</a:t>
                      </a:r>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c>
                  <a:txBody>
                    <a:bodyPr/>
                    <a:lstStyle/>
                    <a:p>
                      <a:pPr algn="just"/>
                      <a:endParaRPr lang="en-US" sz="28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62555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3071675"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9) Viếng lăng Bác </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2886485"/>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2400" b="1">
                          <a:effectLst/>
                          <a:latin typeface="Times New Roman"/>
                          <a:ea typeface="Times New Roman"/>
                          <a:cs typeface="Times New Roman"/>
                        </a:rPr>
                        <a:t>Viễn Phương</a:t>
                      </a:r>
                    </a:p>
                  </a:txBody>
                  <a:tcPr marL="68580" marR="68580" marT="0" marB="0" anchor="ctr"/>
                </a:tc>
                <a:tc>
                  <a:txBody>
                    <a:bodyPr/>
                    <a:lstStyle/>
                    <a:p>
                      <a:pPr algn="ctr">
                        <a:spcAft>
                          <a:spcPts val="0"/>
                        </a:spcAft>
                      </a:pPr>
                      <a:r>
                        <a:rPr lang="en-US" sz="3400">
                          <a:effectLst/>
                          <a:latin typeface="Times New Roman"/>
                          <a:ea typeface="Times New Roman"/>
                          <a:cs typeface="Times New Roman"/>
                        </a:rPr>
                        <a:t>1976</a:t>
                      </a:r>
                    </a:p>
                  </a:txBody>
                  <a:tcPr marL="68580" marR="68580" marT="0" marB="0" anchor="ctr"/>
                </a:tc>
                <a:tc>
                  <a:txBody>
                    <a:bodyPr/>
                    <a:lstStyle/>
                    <a:p>
                      <a:pPr algn="ctr">
                        <a:spcAft>
                          <a:spcPts val="0"/>
                        </a:spcAft>
                      </a:pPr>
                      <a:r>
                        <a:rPr lang="en-US" sz="3400">
                          <a:effectLst/>
                          <a:latin typeface="Times New Roman"/>
                          <a:ea typeface="Times New Roman"/>
                          <a:cs typeface="Times New Roman"/>
                        </a:rPr>
                        <a:t>Tám chữ</a:t>
                      </a:r>
                    </a:p>
                  </a:txBody>
                  <a:tcPr marL="68580" marR="68580" marT="0" marB="0" anchor="ctr"/>
                </a:tc>
                <a:tc>
                  <a:txBody>
                    <a:bodyPr/>
                    <a:lstStyle/>
                    <a:p>
                      <a:pPr marL="21590" algn="just">
                        <a:spcAft>
                          <a:spcPts val="0"/>
                        </a:spcAft>
                      </a:pPr>
                      <a:r>
                        <a:rPr lang="en-US" sz="3400">
                          <a:effectLst/>
                          <a:latin typeface="Times New Roman"/>
                          <a:ea typeface="Times New Roman"/>
                          <a:cs typeface="Times New Roman"/>
                        </a:rPr>
                        <a:t>Lòng thành kính, niềm xúc động sâu sắc của nhà thơ khi vào lăng viếng Bác.</a:t>
                      </a:r>
                    </a:p>
                  </a:txBody>
                  <a:tcPr marL="68580" marR="68580" marT="0" marB="0" anchor="ctr"/>
                </a:tc>
                <a:tc>
                  <a:txBody>
                    <a:bodyPr/>
                    <a:lstStyle/>
                    <a:p>
                      <a:pPr marL="21590" algn="ctr">
                        <a:spcAft>
                          <a:spcPts val="0"/>
                        </a:spcAft>
                      </a:pPr>
                      <a:r>
                        <a:rPr lang="en-US" sz="3400">
                          <a:effectLst/>
                          <a:latin typeface="Times New Roman"/>
                          <a:ea typeface="Times New Roman"/>
                          <a:cs typeface="Times New Roman"/>
                        </a:rPr>
                        <a:t>Giọng thơ trang </a:t>
                      </a:r>
                      <a:r>
                        <a:rPr lang="en-US" sz="3400" smtClean="0">
                          <a:effectLst/>
                          <a:latin typeface="Times New Roman"/>
                          <a:ea typeface="Times New Roman"/>
                          <a:cs typeface="Times New Roman"/>
                        </a:rPr>
                        <a:t>nghiêm</a:t>
                      </a:r>
                      <a:r>
                        <a:rPr lang="en-US" sz="3400">
                          <a:effectLst/>
                          <a:latin typeface="Times New Roman"/>
                          <a:ea typeface="Times New Roman"/>
                          <a:cs typeface="Times New Roman"/>
                        </a:rPr>
                        <a:t>, tha thiết, nhiều hình ảnh ẩn dụ đẹp, gợi cảm, ngôn ngữ bình dị.</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24773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10) Sang thu </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09589897"/>
              </p:ext>
            </p:extLst>
          </p:nvPr>
        </p:nvGraphicFramePr>
        <p:xfrm>
          <a:off x="395535" y="620688"/>
          <a:ext cx="8352930" cy="5120640"/>
        </p:xfrm>
        <a:graphic>
          <a:graphicData uri="http://schemas.openxmlformats.org/drawingml/2006/table">
            <a:tbl>
              <a:tblPr firstRow="1" bandRow="1">
                <a:tableStyleId>{5940675A-B579-460E-94D1-54222C63F5DA}</a:tableStyleId>
              </a:tblPr>
              <a:tblGrid>
                <a:gridCol w="1224137"/>
                <a:gridCol w="1080120"/>
                <a:gridCol w="1224136"/>
                <a:gridCol w="2880320"/>
                <a:gridCol w="194421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a:t>
                      </a:r>
                      <a:endParaRPr lang="en-US" sz="2800" smtClean="0">
                        <a:effectLst/>
                        <a:latin typeface="Times New Roman"/>
                        <a:ea typeface="Times New Roman"/>
                        <a:cs typeface="Times New Roman"/>
                      </a:endParaRPr>
                    </a:p>
                    <a:p>
                      <a:pPr algn="ctr">
                        <a:spcAft>
                          <a:spcPts val="0"/>
                        </a:spcAft>
                      </a:pPr>
                      <a:r>
                        <a:rPr lang="en-US" sz="2800" smtClean="0">
                          <a:effectLst/>
                          <a:latin typeface="Times New Roman"/>
                          <a:ea typeface="Times New Roman"/>
                          <a:cs typeface="Times New Roman"/>
                        </a:rPr>
                        <a:t>nội </a:t>
                      </a:r>
                      <a:r>
                        <a:rPr lang="en-US" sz="2800">
                          <a:effectLst/>
                          <a:latin typeface="Times New Roman"/>
                          <a:ea typeface="Times New Roman"/>
                          <a:cs typeface="Times New Roman"/>
                        </a:rPr>
                        <a:t>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200">
                          <a:effectLst/>
                          <a:latin typeface="Times New Roman"/>
                          <a:ea typeface="Times New Roman"/>
                          <a:cs typeface="Times New Roman"/>
                        </a:rPr>
                        <a:t>Hữu Thỉnh</a:t>
                      </a:r>
                    </a:p>
                  </a:txBody>
                  <a:tcPr marL="68580" marR="68580" marT="0" marB="0" anchor="ctr"/>
                </a:tc>
                <a:tc>
                  <a:txBody>
                    <a:bodyPr/>
                    <a:lstStyle/>
                    <a:p>
                      <a:pPr algn="ctr">
                        <a:spcAft>
                          <a:spcPts val="0"/>
                        </a:spcAft>
                      </a:pPr>
                      <a:r>
                        <a:rPr lang="en-US" sz="3600">
                          <a:effectLst/>
                          <a:latin typeface="Times New Roman"/>
                          <a:ea typeface="Times New Roman"/>
                          <a:cs typeface="Times New Roman"/>
                        </a:rPr>
                        <a:t> Sau 1975</a:t>
                      </a:r>
                    </a:p>
                  </a:txBody>
                  <a:tcPr marL="68580" marR="68580" marT="0" marB="0" anchor="ctr"/>
                </a:tc>
                <a:tc>
                  <a:txBody>
                    <a:bodyPr/>
                    <a:lstStyle/>
                    <a:p>
                      <a:pPr algn="ctr">
                        <a:spcAft>
                          <a:spcPts val="0"/>
                        </a:spcAft>
                      </a:pPr>
                      <a:r>
                        <a:rPr lang="en-US" sz="3600">
                          <a:effectLst/>
                          <a:latin typeface="Times New Roman"/>
                          <a:ea typeface="Times New Roman"/>
                          <a:cs typeface="Times New Roman"/>
                        </a:rPr>
                        <a:t>Năm chữ</a:t>
                      </a:r>
                    </a:p>
                  </a:txBody>
                  <a:tcPr marL="68580" marR="68580" marT="0" marB="0" anchor="ctr"/>
                </a:tc>
                <a:tc>
                  <a:txBody>
                    <a:bodyPr/>
                    <a:lstStyle/>
                    <a:p>
                      <a:pPr marL="21590" algn="ctr">
                        <a:spcAft>
                          <a:spcPts val="0"/>
                        </a:spcAft>
                      </a:pPr>
                      <a:r>
                        <a:rPr lang="en-US" sz="3600">
                          <a:effectLst/>
                          <a:latin typeface="Times New Roman"/>
                          <a:ea typeface="Times New Roman"/>
                          <a:cs typeface="Times New Roman"/>
                        </a:rPr>
                        <a:t>Cảm nhận tinh tế của tác giả về sự chuyển biến nhẹ nhàng của thiên nhiên từ hạ sang thu.</a:t>
                      </a:r>
                    </a:p>
                  </a:txBody>
                  <a:tcPr marL="68580" marR="68580" marT="0" marB="0" anchor="ctr"/>
                </a:tc>
                <a:tc>
                  <a:txBody>
                    <a:bodyPr/>
                    <a:lstStyle/>
                    <a:p>
                      <a:pPr marL="21590" algn="just">
                        <a:spcAft>
                          <a:spcPts val="0"/>
                        </a:spcAft>
                      </a:pPr>
                      <a:r>
                        <a:rPr lang="en-US" sz="3600">
                          <a:effectLst/>
                          <a:latin typeface="Times New Roman"/>
                          <a:ea typeface="Times New Roman"/>
                          <a:cs typeface="Times New Roman"/>
                        </a:rPr>
                        <a:t>Hình ảnh giàu sức gợi cảm.</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608406"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11) Nói với con</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96637144"/>
              </p:ext>
            </p:extLst>
          </p:nvPr>
        </p:nvGraphicFramePr>
        <p:xfrm>
          <a:off x="395535" y="620688"/>
          <a:ext cx="8352930" cy="566928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Y </a:t>
                      </a:r>
                      <a:r>
                        <a:rPr lang="en-US" sz="2400" b="1">
                          <a:effectLst/>
                          <a:latin typeface="Times New Roman"/>
                          <a:ea typeface="Times New Roman"/>
                          <a:cs typeface="Times New Roman"/>
                        </a:rPr>
                        <a:t>Phương</a:t>
                      </a:r>
                    </a:p>
                  </a:txBody>
                  <a:tcPr marL="68580" marR="68580" marT="0" marB="0" anchor="ctr"/>
                </a:tc>
                <a:tc>
                  <a:txBody>
                    <a:bodyPr/>
                    <a:lstStyle/>
                    <a:p>
                      <a:pPr algn="ctr">
                        <a:spcAft>
                          <a:spcPts val="0"/>
                        </a:spcAft>
                      </a:pPr>
                      <a:r>
                        <a:rPr lang="en-US" sz="3600">
                          <a:effectLst/>
                          <a:latin typeface="Times New Roman"/>
                          <a:ea typeface="Times New Roman"/>
                          <a:cs typeface="Times New Roman"/>
                        </a:rPr>
                        <a:t> Sau 1975</a:t>
                      </a:r>
                    </a:p>
                  </a:txBody>
                  <a:tcPr marL="68580" marR="68580" marT="0" marB="0" anchor="ctr"/>
                </a:tc>
                <a:tc>
                  <a:txBody>
                    <a:bodyPr/>
                    <a:lstStyle/>
                    <a:p>
                      <a:pPr algn="ctr">
                        <a:spcAft>
                          <a:spcPts val="0"/>
                        </a:spcAft>
                      </a:pPr>
                      <a:r>
                        <a:rPr lang="en-US" sz="3600">
                          <a:effectLst/>
                          <a:latin typeface="Times New Roman"/>
                          <a:ea typeface="Times New Roman"/>
                          <a:cs typeface="Times New Roman"/>
                        </a:rPr>
                        <a:t>Tự do</a:t>
                      </a:r>
                    </a:p>
                  </a:txBody>
                  <a:tcPr marL="68580" marR="68580" marT="0" marB="0" anchor="ctr"/>
                </a:tc>
                <a:tc>
                  <a:txBody>
                    <a:bodyPr/>
                    <a:lstStyle/>
                    <a:p>
                      <a:pPr marL="21590" algn="ctr">
                        <a:spcAft>
                          <a:spcPts val="0"/>
                        </a:spcAft>
                      </a:pPr>
                      <a:r>
                        <a:rPr lang="en-US" sz="3600">
                          <a:effectLst/>
                          <a:latin typeface="Times New Roman"/>
                          <a:ea typeface="Times New Roman"/>
                          <a:cs typeface="Times New Roman"/>
                        </a:rPr>
                        <a:t>Sự gắn bó, niềm tự hào về quê hương và đạo lí dân tộc qua lời trò chuyện với con.</a:t>
                      </a:r>
                    </a:p>
                  </a:txBody>
                  <a:tcPr marL="68580" marR="68580" marT="0" marB="0" anchor="ctr"/>
                </a:tc>
                <a:tc>
                  <a:txBody>
                    <a:bodyPr/>
                    <a:lstStyle/>
                    <a:p>
                      <a:pPr marL="21590" algn="ctr">
                        <a:spcAft>
                          <a:spcPts val="0"/>
                        </a:spcAft>
                      </a:pPr>
                      <a:r>
                        <a:rPr lang="en-US" sz="3600">
                          <a:effectLst/>
                          <a:latin typeface="Times New Roman"/>
                          <a:ea typeface="Times New Roman"/>
                          <a:cs typeface="Times New Roman"/>
                        </a:rPr>
                        <a:t>Cách nói giàu hình ảnh vừa cụ thể, gợi cảm, vừa có ý nghĩa sâu xa.</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7384"/>
            <a:ext cx="8424936" cy="1200329"/>
          </a:xfrm>
          <a:prstGeom prst="rect">
            <a:avLst/>
          </a:prstGeom>
        </p:spPr>
        <p:txBody>
          <a:bodyPr wrap="square">
            <a:spAutoFit/>
          </a:bodyPr>
          <a:lstStyle/>
          <a:p>
            <a:pPr algn="just"/>
            <a:r>
              <a:rPr lang="en-US" sz="3600" b="1" smtClean="0">
                <a:solidFill>
                  <a:srgbClr val="C00000"/>
                </a:solidFill>
                <a:latin typeface="Times New Roman" pitchFamily="18" charset="0"/>
                <a:cs typeface="Times New Roman" pitchFamily="18" charset="0"/>
              </a:rPr>
              <a:t>Câu 2: Sắp </a:t>
            </a:r>
            <a:r>
              <a:rPr lang="en-US" sz="3600" b="1">
                <a:solidFill>
                  <a:srgbClr val="C00000"/>
                </a:solidFill>
                <a:latin typeface="Times New Roman" pitchFamily="18" charset="0"/>
                <a:cs typeface="Times New Roman" pitchFamily="18" charset="0"/>
              </a:rPr>
              <a:t>xếp các bài thơ </a:t>
            </a:r>
            <a:r>
              <a:rPr lang="en-US" sz="3600" b="1" smtClean="0">
                <a:solidFill>
                  <a:srgbClr val="C00000"/>
                </a:solidFill>
                <a:latin typeface="Times New Roman" pitchFamily="18" charset="0"/>
                <a:cs typeface="Times New Roman" pitchFamily="18" charset="0"/>
              </a:rPr>
              <a:t>Việt Nam </a:t>
            </a:r>
            <a:r>
              <a:rPr lang="en-US" sz="3600" b="1">
                <a:solidFill>
                  <a:srgbClr val="C00000"/>
                </a:solidFill>
                <a:latin typeface="Times New Roman" pitchFamily="18" charset="0"/>
                <a:cs typeface="Times New Roman" pitchFamily="18" charset="0"/>
              </a:rPr>
              <a:t>đã học theo từng giai đoạn lịch sử</a:t>
            </a:r>
            <a:r>
              <a:rPr lang="en-US" sz="3600">
                <a:solidFill>
                  <a:srgbClr val="C00000"/>
                </a:solidFill>
                <a:latin typeface="Times New Roman" pitchFamily="18" charset="0"/>
                <a:cs typeface="Times New Roman" pitchFamily="18" charset="0"/>
              </a:rPr>
              <a:t> </a:t>
            </a:r>
          </a:p>
        </p:txBody>
      </p:sp>
      <p:sp>
        <p:nvSpPr>
          <p:cNvPr id="3" name="Rectangle 2"/>
          <p:cNvSpPr/>
          <p:nvPr/>
        </p:nvSpPr>
        <p:spPr>
          <a:xfrm>
            <a:off x="395536" y="1196752"/>
            <a:ext cx="8280920" cy="5324535"/>
          </a:xfrm>
          <a:prstGeom prst="rect">
            <a:avLst/>
          </a:prstGeom>
        </p:spPr>
        <p:txBody>
          <a:bodyPr wrap="square">
            <a:spAutoFit/>
          </a:bodyPr>
          <a:lstStyle/>
          <a:p>
            <a:pPr algn="just"/>
            <a:r>
              <a:rPr lang="en-US" sz="3400" smtClean="0">
                <a:latin typeface="Times New Roman" pitchFamily="18" charset="0"/>
                <a:cs typeface="Times New Roman" pitchFamily="18" charset="0"/>
              </a:rPr>
              <a:t>a) Kháng chiến </a:t>
            </a:r>
            <a:r>
              <a:rPr lang="en-US" sz="3400">
                <a:latin typeface="Times New Roman" pitchFamily="18" charset="0"/>
                <a:cs typeface="Times New Roman" pitchFamily="18" charset="0"/>
              </a:rPr>
              <a:t>chống </a:t>
            </a:r>
            <a:r>
              <a:rPr lang="en-US" sz="3400" smtClean="0">
                <a:latin typeface="Times New Roman" pitchFamily="18" charset="0"/>
                <a:cs typeface="Times New Roman" pitchFamily="18" charset="0"/>
              </a:rPr>
              <a:t>Pháp (từ 1945 - 1954): </a:t>
            </a:r>
            <a:r>
              <a:rPr lang="en-US" sz="3400">
                <a:latin typeface="Times New Roman" pitchFamily="18" charset="0"/>
                <a:cs typeface="Times New Roman" pitchFamily="18" charset="0"/>
              </a:rPr>
              <a:t>Đồng chí</a:t>
            </a:r>
          </a:p>
          <a:p>
            <a:pPr algn="just"/>
            <a:r>
              <a:rPr lang="en-US" sz="3400">
                <a:latin typeface="Times New Roman" pitchFamily="18" charset="0"/>
                <a:cs typeface="Times New Roman" pitchFamily="18" charset="0"/>
              </a:rPr>
              <a:t>a) </a:t>
            </a:r>
            <a:r>
              <a:rPr lang="en-US" sz="3400" smtClean="0">
                <a:latin typeface="Times New Roman" pitchFamily="18" charset="0"/>
                <a:cs typeface="Times New Roman" pitchFamily="18" charset="0"/>
              </a:rPr>
              <a:t>Hòa bình </a:t>
            </a:r>
            <a:r>
              <a:rPr lang="en-US" sz="3400">
                <a:latin typeface="Times New Roman" pitchFamily="18" charset="0"/>
                <a:cs typeface="Times New Roman" pitchFamily="18" charset="0"/>
              </a:rPr>
              <a:t>ở miền Bắc </a:t>
            </a:r>
            <a:r>
              <a:rPr lang="en-US" sz="3400" smtClean="0">
                <a:latin typeface="Times New Roman" pitchFamily="18" charset="0"/>
                <a:cs typeface="Times New Roman" pitchFamily="18" charset="0"/>
              </a:rPr>
              <a:t>(1954 -1964): </a:t>
            </a:r>
            <a:r>
              <a:rPr lang="en-US" sz="3400">
                <a:latin typeface="Times New Roman" pitchFamily="18" charset="0"/>
                <a:cs typeface="Times New Roman" pitchFamily="18" charset="0"/>
              </a:rPr>
              <a:t>Đoàn thuyền đánh cá, Bếp lửa, Con cò.</a:t>
            </a:r>
          </a:p>
          <a:p>
            <a:pPr algn="just"/>
            <a:r>
              <a:rPr lang="en-US" sz="3400">
                <a:latin typeface="Times New Roman" pitchFamily="18" charset="0"/>
                <a:cs typeface="Times New Roman" pitchFamily="18" charset="0"/>
              </a:rPr>
              <a:t>a) </a:t>
            </a:r>
            <a:r>
              <a:rPr lang="en-US" sz="3400" smtClean="0">
                <a:latin typeface="Times New Roman" pitchFamily="18" charset="0"/>
                <a:cs typeface="Times New Roman" pitchFamily="18" charset="0"/>
              </a:rPr>
              <a:t>Kháng chiến </a:t>
            </a:r>
            <a:r>
              <a:rPr lang="en-US" sz="3400">
                <a:latin typeface="Times New Roman" pitchFamily="18" charset="0"/>
                <a:cs typeface="Times New Roman" pitchFamily="18" charset="0"/>
              </a:rPr>
              <a:t>chống Mỹ </a:t>
            </a:r>
            <a:r>
              <a:rPr lang="en-US" sz="3400" smtClean="0">
                <a:latin typeface="Times New Roman" pitchFamily="18" charset="0"/>
                <a:cs typeface="Times New Roman" pitchFamily="18" charset="0"/>
              </a:rPr>
              <a:t>(1964 </a:t>
            </a:r>
            <a:r>
              <a:rPr lang="en-US" sz="3400">
                <a:latin typeface="Times New Roman" pitchFamily="18" charset="0"/>
                <a:cs typeface="Times New Roman" pitchFamily="18" charset="0"/>
              </a:rPr>
              <a:t>-</a:t>
            </a:r>
            <a:r>
              <a:rPr lang="en-US" sz="3400" smtClean="0">
                <a:latin typeface="Times New Roman" pitchFamily="18" charset="0"/>
                <a:cs typeface="Times New Roman" pitchFamily="18" charset="0"/>
              </a:rPr>
              <a:t>1975): </a:t>
            </a:r>
            <a:r>
              <a:rPr lang="en-US" sz="3400">
                <a:latin typeface="Times New Roman" pitchFamily="18" charset="0"/>
                <a:cs typeface="Times New Roman" pitchFamily="18" charset="0"/>
              </a:rPr>
              <a:t>Bài thơ về tiểu đội xe không kính, Khúc hát ru những em bé lớn trên lưng mẹ.</a:t>
            </a:r>
          </a:p>
          <a:p>
            <a:pPr algn="just"/>
            <a:r>
              <a:rPr lang="en-US" sz="3400">
                <a:latin typeface="Times New Roman" pitchFamily="18" charset="0"/>
                <a:cs typeface="Times New Roman" pitchFamily="18" charset="0"/>
              </a:rPr>
              <a:t>a) Giai đoạn</a:t>
            </a:r>
            <a:r>
              <a:rPr lang="en-US" sz="3400" smtClean="0">
                <a:latin typeface="Times New Roman" pitchFamily="18" charset="0"/>
                <a:cs typeface="Times New Roman" pitchFamily="18" charset="0"/>
              </a:rPr>
              <a:t> từ sau </a:t>
            </a:r>
            <a:r>
              <a:rPr lang="en-US" sz="3400">
                <a:latin typeface="Times New Roman" pitchFamily="18" charset="0"/>
                <a:cs typeface="Times New Roman" pitchFamily="18" charset="0"/>
              </a:rPr>
              <a:t>1975: Ánh trăng, Mùa xuân nho nhỏ, Viếng lăng Bác, Nói với con, Sang thu</a:t>
            </a:r>
            <a:r>
              <a:rPr lang="en-US" sz="3400" smtClean="0">
                <a:latin typeface="Times New Roman" pitchFamily="18" charset="0"/>
                <a:cs typeface="Times New Roman" pitchFamily="18" charset="0"/>
              </a:rPr>
              <a:t>.</a:t>
            </a:r>
            <a:endParaRPr lang="en-US" sz="3400">
              <a:latin typeface="Times New Roman" pitchFamily="18" charset="0"/>
              <a:cs typeface="Times New Roman" pitchFamily="18" charset="0"/>
            </a:endParaRPr>
          </a:p>
        </p:txBody>
      </p:sp>
    </p:spTree>
    <p:extLst>
      <p:ext uri="{BB962C8B-B14F-4D97-AF65-F5344CB8AC3E}">
        <p14:creationId xmlns:p14="http://schemas.microsoft.com/office/powerpoint/2010/main" val="166756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532" y="1844824"/>
            <a:ext cx="8424936" cy="3970318"/>
          </a:xfrm>
          <a:prstGeom prst="rect">
            <a:avLst/>
          </a:prstGeom>
        </p:spPr>
        <p:txBody>
          <a:bodyPr wrap="square">
            <a:spAutoFit/>
          </a:bodyPr>
          <a:lstStyle/>
          <a:p>
            <a:pPr algn="just"/>
            <a:r>
              <a:rPr lang="en-US" sz="3600" smtClean="0">
                <a:latin typeface="Times New Roman" pitchFamily="18" charset="0"/>
                <a:cs typeface="Times New Roman" pitchFamily="18" charset="0"/>
              </a:rPr>
              <a:t>Các </a:t>
            </a:r>
            <a:r>
              <a:rPr lang="en-US" sz="3600">
                <a:latin typeface="Times New Roman" pitchFamily="18" charset="0"/>
                <a:cs typeface="Times New Roman" pitchFamily="18" charset="0"/>
              </a:rPr>
              <a:t>tác phẩm đã tái hiện lại cuộc sống, đất nước, con người VN trong hai cuộc kháng chiến chống Pháp và chống Mỹ, trong công cuộc lao động, xây dựng đất nước và những tình cảm tốt đẹp của con người: tình yêu quê hương đất nước, tình đồng chí đồng đội, lòng kính yêu Bác Hồ, tình mẹ con, bà cháu.</a:t>
            </a:r>
          </a:p>
        </p:txBody>
      </p:sp>
      <p:sp>
        <p:nvSpPr>
          <p:cNvPr id="3" name="Rectangle 2"/>
          <p:cNvSpPr/>
          <p:nvPr/>
        </p:nvSpPr>
        <p:spPr>
          <a:xfrm>
            <a:off x="359532" y="8531"/>
            <a:ext cx="8424936" cy="1754326"/>
          </a:xfrm>
          <a:prstGeom prst="rect">
            <a:avLst/>
          </a:prstGeom>
        </p:spPr>
        <p:txBody>
          <a:bodyPr wrap="square">
            <a:spAutoFit/>
          </a:bodyPr>
          <a:lstStyle/>
          <a:p>
            <a:pPr algn="just"/>
            <a:r>
              <a:rPr lang="en-US" sz="3600">
                <a:solidFill>
                  <a:srgbClr val="C00000"/>
                </a:solidFill>
                <a:latin typeface="Times New Roman" pitchFamily="18" charset="0"/>
                <a:cs typeface="Times New Roman" pitchFamily="18" charset="0"/>
                <a:sym typeface="Wingdings"/>
              </a:rPr>
              <a:t></a:t>
            </a:r>
            <a:r>
              <a:rPr lang="en-US" sz="3600">
                <a:solidFill>
                  <a:srgbClr val="C00000"/>
                </a:solidFill>
                <a:latin typeface="Times New Roman" pitchFamily="18" charset="0"/>
                <a:cs typeface="Times New Roman" pitchFamily="18" charset="0"/>
              </a:rPr>
              <a:t> Các tác phẩm thơ đã thể hiện như thế nào về cuộc sống của đất nước và tư tưởng, tình cảm của con người?</a:t>
            </a: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015"/>
            <a:ext cx="8352928" cy="1077218"/>
          </a:xfrm>
          <a:prstGeom prst="rect">
            <a:avLst/>
          </a:prstGeom>
        </p:spPr>
        <p:txBody>
          <a:bodyPr wrap="square">
            <a:spAutoFit/>
          </a:bodyPr>
          <a:lstStyle/>
          <a:p>
            <a:pPr algn="just"/>
            <a:r>
              <a:rPr lang="en-US" sz="3200" b="1" dirty="0" err="1" smtClean="0">
                <a:solidFill>
                  <a:srgbClr val="C00000"/>
                </a:solidFill>
                <a:latin typeface="Times New Roman" pitchFamily="18" charset="0"/>
                <a:cs typeface="Times New Roman" pitchFamily="18" charset="0"/>
              </a:rPr>
              <a:t>Câu</a:t>
            </a:r>
            <a:r>
              <a:rPr lang="en-US" sz="3200" b="1" dirty="0" smtClean="0">
                <a:solidFill>
                  <a:srgbClr val="C00000"/>
                </a:solidFill>
                <a:latin typeface="Times New Roman" pitchFamily="18" charset="0"/>
                <a:cs typeface="Times New Roman" pitchFamily="18" charset="0"/>
              </a:rPr>
              <a:t> 3: Những </a:t>
            </a:r>
            <a:r>
              <a:rPr lang="en-US" sz="3200" b="1" dirty="0" err="1">
                <a:solidFill>
                  <a:srgbClr val="C00000"/>
                </a:solidFill>
                <a:latin typeface="Times New Roman" pitchFamily="18" charset="0"/>
                <a:cs typeface="Times New Roman" pitchFamily="18" charset="0"/>
              </a:rPr>
              <a:t>điểm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chung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và</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riêng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trong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ba</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bài</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thơ</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Khúc</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hát</a:t>
            </a:r>
            <a:r>
              <a:rPr lang="en-US" sz="3200" b="1" dirty="0">
                <a:solidFill>
                  <a:srgbClr val="C00000"/>
                </a:solidFill>
                <a:latin typeface="Times New Roman" pitchFamily="18" charset="0"/>
                <a:cs typeface="Times New Roman" pitchFamily="18" charset="0"/>
              </a:rPr>
              <a:t> </a:t>
            </a:r>
            <a:r>
              <a:rPr lang="en-US" sz="3200" b="1" dirty="0" err="1" smtClean="0">
                <a:solidFill>
                  <a:srgbClr val="C00000"/>
                </a:solidFill>
                <a:latin typeface="Times New Roman" pitchFamily="18" charset="0"/>
                <a:cs typeface="Times New Roman" pitchFamily="18" charset="0"/>
              </a:rPr>
              <a:t>ru</a:t>
            </a:r>
            <a:r>
              <a:rPr lang="en-US" sz="3200" b="1" dirty="0" smtClean="0">
                <a:solidFill>
                  <a:srgbClr val="C00000"/>
                </a:solidFill>
                <a:latin typeface="Times New Roman" pitchFamily="18" charset="0"/>
                <a:cs typeface="Times New Roman" pitchFamily="18" charset="0"/>
              </a:rPr>
              <a:t>…. , </a:t>
            </a:r>
            <a:r>
              <a:rPr lang="en-US" sz="3200" b="1" dirty="0">
                <a:solidFill>
                  <a:srgbClr val="C00000"/>
                </a:solidFill>
                <a:latin typeface="Times New Roman" pitchFamily="18" charset="0"/>
                <a:cs typeface="Times New Roman" pitchFamily="18" charset="0"/>
              </a:rPr>
              <a:t>Con </a:t>
            </a:r>
            <a:r>
              <a:rPr lang="en-US" sz="3200" b="1" dirty="0" err="1">
                <a:solidFill>
                  <a:srgbClr val="C00000"/>
                </a:solidFill>
                <a:latin typeface="Times New Roman" pitchFamily="18" charset="0"/>
                <a:cs typeface="Times New Roman" pitchFamily="18" charset="0"/>
              </a:rPr>
              <a:t>cò</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Mây</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và</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sóng</a:t>
            </a:r>
            <a:r>
              <a:rPr lang="en-US" sz="3200" dirty="0" smtClean="0">
                <a:solidFill>
                  <a:srgbClr val="C00000"/>
                </a:solidFill>
                <a:latin typeface="Times New Roman" pitchFamily="18" charset="0"/>
                <a:cs typeface="Times New Roman" pitchFamily="18" charset="0"/>
              </a:rPr>
              <a:t>.</a:t>
            </a:r>
            <a:endParaRPr lang="en-US" sz="3200" dirty="0">
              <a:solidFill>
                <a:srgbClr val="C00000"/>
              </a:solidFill>
              <a:latin typeface="Times New Roman" pitchFamily="18" charset="0"/>
              <a:cs typeface="Times New Roman" pitchFamily="18" charset="0"/>
            </a:endParaRPr>
          </a:p>
        </p:txBody>
      </p:sp>
      <p:sp>
        <p:nvSpPr>
          <p:cNvPr id="3" name="Rectangle 2"/>
          <p:cNvSpPr/>
          <p:nvPr/>
        </p:nvSpPr>
        <p:spPr>
          <a:xfrm>
            <a:off x="395536" y="980728"/>
            <a:ext cx="8352928" cy="1569660"/>
          </a:xfrm>
          <a:prstGeom prst="rect">
            <a:avLst/>
          </a:prstGeom>
        </p:spPr>
        <p:txBody>
          <a:bodyPr wrap="square">
            <a:spAutoFit/>
          </a:bodyPr>
          <a:lstStyle/>
          <a:p>
            <a:pPr algn="just"/>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chung</a:t>
            </a:r>
            <a:r>
              <a:rPr lang="en-US" sz="3200" dirty="0">
                <a:latin typeface="Times New Roman" pitchFamily="18" charset="0"/>
                <a:cs typeface="Times New Roman" pitchFamily="18" charset="0"/>
              </a:rPr>
              <a:t>: ca </a:t>
            </a:r>
            <a:r>
              <a:rPr lang="en-US" sz="3200" dirty="0" err="1">
                <a:latin typeface="Times New Roman" pitchFamily="18" charset="0"/>
                <a:cs typeface="Times New Roman" pitchFamily="18" charset="0"/>
              </a:rPr>
              <a:t>ngợi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thắm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thiêng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liêng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dụng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điệu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4" name="Rectangle 3"/>
          <p:cNvSpPr/>
          <p:nvPr/>
        </p:nvSpPr>
        <p:spPr>
          <a:xfrm>
            <a:off x="395536" y="2564904"/>
            <a:ext cx="8280920" cy="4031873"/>
          </a:xfrm>
          <a:prstGeom prst="rect">
            <a:avLst/>
          </a:prstGeom>
        </p:spPr>
        <p:txBody>
          <a:bodyPr wrap="square">
            <a:spAutoFit/>
          </a:bodyPr>
          <a:lstStyle/>
          <a:p>
            <a:pPr algn="just"/>
            <a:r>
              <a:rPr lang="en-US" sz="3200"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Điểm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riêng</a:t>
            </a:r>
            <a:r>
              <a:rPr lang="en-US" sz="3200" dirty="0">
                <a:latin typeface="Times New Roman" pitchFamily="18" charset="0"/>
                <a:cs typeface="Times New Roman" pitchFamily="18" charset="0"/>
              </a:rPr>
              <a:t>:</a:t>
            </a:r>
          </a:p>
          <a:p>
            <a:pPr algn="just"/>
            <a:r>
              <a:rPr lang="en-US" sz="3200" dirty="0">
                <a:solidFill>
                  <a:srgbClr val="C00000"/>
                </a:solidFill>
                <a:latin typeface="Times New Roman" pitchFamily="18" charset="0"/>
                <a:cs typeface="Times New Roman" pitchFamily="18" charset="0"/>
              </a:rPr>
              <a:t>+</a:t>
            </a:r>
            <a:r>
              <a:rPr lang="en-US" sz="3200" dirty="0">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Khúc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hát</a:t>
            </a:r>
            <a:r>
              <a:rPr lang="en-US" sz="3200" dirty="0">
                <a:solidFill>
                  <a:srgbClr val="C00000"/>
                </a:solidFill>
                <a:latin typeface="Times New Roman" pitchFamily="18" charset="0"/>
                <a:cs typeface="Times New Roman" pitchFamily="18" charset="0"/>
              </a:rPr>
              <a:t> </a:t>
            </a:r>
            <a:r>
              <a:rPr lang="en-US" sz="3200" dirty="0" err="1" smtClean="0">
                <a:solidFill>
                  <a:srgbClr val="C00000"/>
                </a:solidFill>
                <a:latin typeface="Times New Roman" pitchFamily="18" charset="0"/>
                <a:cs typeface="Times New Roman" pitchFamily="18" charset="0"/>
              </a:rPr>
              <a:t>ru</a:t>
            </a:r>
            <a:r>
              <a:rPr lang="en-US" sz="3200" dirty="0" smtClean="0">
                <a:solidFill>
                  <a:srgbClr val="C00000"/>
                </a:solidFill>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gắn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liền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lòng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yêu</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tộc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chiến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chống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Mỹ</a:t>
            </a:r>
            <a:r>
              <a:rPr lang="en-US" sz="3200" dirty="0">
                <a:latin typeface="Times New Roman" pitchFamily="18" charset="0"/>
                <a:cs typeface="Times New Roman" pitchFamily="18" charset="0"/>
              </a:rPr>
              <a:t>.</a:t>
            </a:r>
          </a:p>
          <a:p>
            <a:pPr algn="just"/>
            <a:r>
              <a:rPr lang="en-US" sz="3200" dirty="0">
                <a:solidFill>
                  <a:srgbClr val="C00000"/>
                </a:solidFill>
                <a:latin typeface="Times New Roman" pitchFamily="18" charset="0"/>
                <a:cs typeface="Times New Roman" pitchFamily="18" charset="0"/>
              </a:rPr>
              <a:t>+ Con </a:t>
            </a:r>
            <a:r>
              <a:rPr lang="en-US" sz="3200" dirty="0" err="1">
                <a:solidFill>
                  <a:srgbClr val="C00000"/>
                </a:solidFill>
                <a:latin typeface="Times New Roman" pitchFamily="18" charset="0"/>
                <a:cs typeface="Times New Roman" pitchFamily="18" charset="0"/>
              </a:rPr>
              <a:t>cò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tượng</a:t>
            </a:r>
            <a:r>
              <a:rPr lang="en-US" sz="3200" dirty="0">
                <a:latin typeface="Times New Roman" pitchFamily="18" charset="0"/>
                <a:cs typeface="Times New Roman" pitchFamily="18" charset="0"/>
              </a:rPr>
              <a:t> con </a:t>
            </a:r>
            <a:r>
              <a:rPr lang="en-US" sz="3200" dirty="0" err="1">
                <a:latin typeface="Times New Roman" pitchFamily="18" charset="0"/>
                <a:cs typeface="Times New Roman" pitchFamily="18" charset="0"/>
              </a:rPr>
              <a:t>cò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ca </a:t>
            </a:r>
            <a:r>
              <a:rPr lang="en-US" sz="3200" dirty="0" err="1">
                <a:latin typeface="Times New Roman" pitchFamily="18" charset="0"/>
                <a:cs typeface="Times New Roman" pitchFamily="18" charset="0"/>
              </a:rPr>
              <a:t>dao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ngợi</a:t>
            </a:r>
            <a:r>
              <a:rPr lang="en-US" sz="3200" dirty="0">
                <a:latin typeface="Times New Roman" pitchFamily="18" charset="0"/>
                <a:cs typeface="Times New Roman" pitchFamily="18" charset="0"/>
              </a:rPr>
              <a:t> ca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mẹ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nghĩa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a:t>
            </a:r>
            <a:r>
              <a:rPr lang="en-US" sz="3200" dirty="0">
                <a:latin typeface="Times New Roman" pitchFamily="18" charset="0"/>
                <a:cs typeface="Times New Roman" pitchFamily="18" charset="0"/>
              </a:rPr>
              <a:t>.</a:t>
            </a:r>
          </a:p>
          <a:p>
            <a:pPr algn="just"/>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Mây</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và</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sóng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thắm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trẻ</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thơ</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384"/>
            <a:ext cx="8568952" cy="1569660"/>
          </a:xfrm>
          <a:prstGeom prst="rect">
            <a:avLst/>
          </a:prstGeom>
        </p:spPr>
        <p:txBody>
          <a:bodyPr wrap="square">
            <a:spAutoFit/>
          </a:bodyPr>
          <a:lstStyle/>
          <a:p>
            <a:pPr algn="just"/>
            <a:r>
              <a:rPr lang="en-US" sz="3200" b="1" smtClean="0">
                <a:solidFill>
                  <a:srgbClr val="C00000"/>
                </a:solidFill>
                <a:latin typeface="Times New Roman" pitchFamily="18" charset="0"/>
                <a:cs typeface="Times New Roman" pitchFamily="18" charset="0"/>
              </a:rPr>
              <a:t>Câu 4) Hình </a:t>
            </a:r>
            <a:r>
              <a:rPr lang="en-US" sz="3200" b="1">
                <a:solidFill>
                  <a:srgbClr val="C00000"/>
                </a:solidFill>
                <a:latin typeface="Times New Roman" pitchFamily="18" charset="0"/>
                <a:cs typeface="Times New Roman" pitchFamily="18" charset="0"/>
              </a:rPr>
              <a:t>ảnh người lính và tình đồng đội của họ trong ba bài thơ: Đồng chí, Bài thơ về tiểu đội xe không kính, Ánh trăng</a:t>
            </a:r>
            <a:r>
              <a:rPr lang="en-US" sz="3200" b="1" smtClean="0">
                <a:solidFill>
                  <a:srgbClr val="C00000"/>
                </a:solidFill>
                <a:latin typeface="Times New Roman" pitchFamily="18" charset="0"/>
                <a:cs typeface="Times New Roman" pitchFamily="18" charset="0"/>
              </a:rPr>
              <a:t>.</a:t>
            </a:r>
            <a:endParaRPr lang="en-US" sz="3200">
              <a:solidFill>
                <a:srgbClr val="C00000"/>
              </a:solidFill>
              <a:latin typeface="Times New Roman" pitchFamily="18" charset="0"/>
              <a:cs typeface="Times New Roman" pitchFamily="18" charset="0"/>
            </a:endParaRPr>
          </a:p>
        </p:txBody>
      </p:sp>
      <p:sp>
        <p:nvSpPr>
          <p:cNvPr id="3" name="Rectangle 2"/>
          <p:cNvSpPr/>
          <p:nvPr/>
        </p:nvSpPr>
        <p:spPr>
          <a:xfrm>
            <a:off x="318592" y="1448192"/>
            <a:ext cx="8568952" cy="5509200"/>
          </a:xfrm>
          <a:prstGeom prst="rect">
            <a:avLst/>
          </a:prstGeom>
        </p:spPr>
        <p:txBody>
          <a:bodyPr wrap="square">
            <a:spAutoFit/>
          </a:bodyPr>
          <a:lstStyle/>
          <a:p>
            <a:pPr algn="just"/>
            <a:r>
              <a:rPr lang="en-US" sz="3100" smtClean="0">
                <a:latin typeface="Times New Roman" pitchFamily="18" charset="0"/>
                <a:cs typeface="Times New Roman" pitchFamily="18" charset="0"/>
              </a:rPr>
              <a:t>- </a:t>
            </a:r>
            <a:r>
              <a:rPr lang="en-US" sz="3100" b="1">
                <a:latin typeface="Times New Roman" pitchFamily="18" charset="0"/>
                <a:cs typeface="Times New Roman" pitchFamily="18" charset="0"/>
              </a:rPr>
              <a:t>Đồng chí</a:t>
            </a:r>
            <a:r>
              <a:rPr lang="en-US" sz="3100">
                <a:latin typeface="Times New Roman" pitchFamily="18" charset="0"/>
                <a:cs typeface="Times New Roman" pitchFamily="18" charset="0"/>
              </a:rPr>
              <a:t>: người lính trong thời kì đầu của cuộc kháng chiến chống Pháp. Tình đồng chí gần gũi, giản dị, thiêng liêng.</a:t>
            </a:r>
          </a:p>
          <a:p>
            <a:pPr algn="just"/>
            <a:r>
              <a:rPr lang="en-US" sz="3100">
                <a:latin typeface="Times New Roman" pitchFamily="18" charset="0"/>
                <a:cs typeface="Times New Roman" pitchFamily="18" charset="0"/>
              </a:rPr>
              <a:t> </a:t>
            </a:r>
            <a:r>
              <a:rPr lang="en-US" sz="3100" smtClean="0">
                <a:latin typeface="Times New Roman" pitchFamily="18" charset="0"/>
                <a:cs typeface="Times New Roman" pitchFamily="18" charset="0"/>
              </a:rPr>
              <a:t>- </a:t>
            </a:r>
            <a:r>
              <a:rPr lang="en-US" sz="3100" b="1">
                <a:latin typeface="Times New Roman" pitchFamily="18" charset="0"/>
                <a:cs typeface="Times New Roman" pitchFamily="18" charset="0"/>
              </a:rPr>
              <a:t>Bài thơ về</a:t>
            </a:r>
            <a:r>
              <a:rPr lang="en-US" sz="3100">
                <a:latin typeface="Times New Roman" pitchFamily="18" charset="0"/>
                <a:cs typeface="Times New Roman" pitchFamily="18" charset="0"/>
              </a:rPr>
              <a:t> </a:t>
            </a:r>
            <a:r>
              <a:rPr lang="en-US" sz="3100" b="1">
                <a:latin typeface="Times New Roman" pitchFamily="18" charset="0"/>
                <a:cs typeface="Times New Roman" pitchFamily="18" charset="0"/>
              </a:rPr>
              <a:t>tiểu đội xe không kính</a:t>
            </a:r>
            <a:r>
              <a:rPr lang="en-US" sz="3100">
                <a:latin typeface="Times New Roman" pitchFamily="18" charset="0"/>
                <a:cs typeface="Times New Roman" pitchFamily="18" charset="0"/>
              </a:rPr>
              <a:t>: người chiến sĩ lái xe ở tuyến đường Trường Sơn trong cuộc kháng chiến chống </a:t>
            </a:r>
            <a:r>
              <a:rPr lang="en-US" sz="3100" smtClean="0">
                <a:latin typeface="Times New Roman" pitchFamily="18" charset="0"/>
                <a:cs typeface="Times New Roman" pitchFamily="18" charset="0"/>
              </a:rPr>
              <a:t>Mỹ; </a:t>
            </a:r>
            <a:r>
              <a:rPr lang="en-US" sz="3100">
                <a:latin typeface="Times New Roman" pitchFamily="18" charset="0"/>
                <a:cs typeface="Times New Roman" pitchFamily="18" charset="0"/>
              </a:rPr>
              <a:t>tư thế hiên ngang, tinh thần dũng cảm, niềm lạc quan, ý chí chiến đấu để giải phóng miền Nam </a:t>
            </a:r>
            <a:r>
              <a:rPr lang="en-US" sz="3100">
                <a:latin typeface="Times New Roman" pitchFamily="18" charset="0"/>
                <a:cs typeface="Times New Roman" pitchFamily="18" charset="0"/>
                <a:sym typeface="Wingdings 3"/>
              </a:rPr>
              <a:t></a:t>
            </a:r>
            <a:r>
              <a:rPr lang="en-US" sz="3100">
                <a:latin typeface="Times New Roman" pitchFamily="18" charset="0"/>
                <a:cs typeface="Times New Roman" pitchFamily="18" charset="0"/>
              </a:rPr>
              <a:t> hình ảnh thế hệ trẻ trong cuộc kháng chiến chống Mỹ.</a:t>
            </a:r>
          </a:p>
          <a:p>
            <a:pPr algn="just"/>
            <a:r>
              <a:rPr lang="en-US" sz="3100">
                <a:latin typeface="Times New Roman" pitchFamily="18" charset="0"/>
                <a:cs typeface="Times New Roman" pitchFamily="18" charset="0"/>
              </a:rPr>
              <a:t> - </a:t>
            </a:r>
            <a:r>
              <a:rPr lang="en-US" sz="3100" b="1">
                <a:latin typeface="Times New Roman" pitchFamily="18" charset="0"/>
                <a:cs typeface="Times New Roman" pitchFamily="18" charset="0"/>
              </a:rPr>
              <a:t>Ánh trăng</a:t>
            </a:r>
            <a:r>
              <a:rPr lang="en-US" sz="3100">
                <a:latin typeface="Times New Roman" pitchFamily="18" charset="0"/>
                <a:cs typeface="Times New Roman" pitchFamily="18" charset="0"/>
              </a:rPr>
              <a:t>: tâm sự của người lính sau chiến </a:t>
            </a:r>
            <a:r>
              <a:rPr lang="en-US" sz="3100" smtClean="0">
                <a:latin typeface="Times New Roman" pitchFamily="18" charset="0"/>
                <a:cs typeface="Times New Roman" pitchFamily="18" charset="0"/>
              </a:rPr>
              <a:t>tranh; </a:t>
            </a:r>
            <a:r>
              <a:rPr lang="en-US" sz="3100">
                <a:latin typeface="Times New Roman" pitchFamily="18" charset="0"/>
                <a:cs typeface="Times New Roman" pitchFamily="18" charset="0"/>
              </a:rPr>
              <a:t>nhắc nhở về đạo lí nghĩa tình, thuỷ chung.</a:t>
            </a: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68760"/>
            <a:ext cx="8280920" cy="4524315"/>
          </a:xfrm>
          <a:prstGeom prst="rect">
            <a:avLst/>
          </a:prstGeom>
        </p:spPr>
        <p:txBody>
          <a:bodyPr wrap="square">
            <a:spAutoFit/>
          </a:bodyPr>
          <a:lstStyle/>
          <a:p>
            <a:pPr algn="just"/>
            <a:r>
              <a:rPr lang="en-US" sz="3600" smtClean="0">
                <a:latin typeface="Times New Roman" pitchFamily="18" charset="0"/>
                <a:cs typeface="Times New Roman" pitchFamily="18" charset="0"/>
              </a:rPr>
              <a:t>- </a:t>
            </a:r>
            <a:r>
              <a:rPr lang="en-US" sz="3600">
                <a:latin typeface="Times New Roman" pitchFamily="18" charset="0"/>
                <a:cs typeface="Times New Roman" pitchFamily="18" charset="0"/>
              </a:rPr>
              <a:t>Đoàn thuyền đánh cá: bút pháp lãng mạn, so sánh độc đáo mới lạ.</a:t>
            </a:r>
          </a:p>
          <a:p>
            <a:pPr algn="just"/>
            <a:r>
              <a:rPr lang="en-US" sz="3600">
                <a:latin typeface="Times New Roman" pitchFamily="18" charset="0"/>
                <a:cs typeface="Times New Roman" pitchFamily="18" charset="0"/>
              </a:rPr>
              <a:t>- Đồng chí: hiện thực, hình ảnh chân thực, cụ thể.</a:t>
            </a:r>
          </a:p>
          <a:p>
            <a:pPr algn="just"/>
            <a:r>
              <a:rPr lang="en-US" sz="3600">
                <a:latin typeface="Times New Roman" pitchFamily="18" charset="0"/>
                <a:cs typeface="Times New Roman" pitchFamily="18" charset="0"/>
              </a:rPr>
              <a:t>- Ánh trăng: bút pháp gợi nghĩ, gợi tả.</a:t>
            </a:r>
          </a:p>
          <a:p>
            <a:pPr algn="just"/>
            <a:r>
              <a:rPr lang="en-US" sz="3600">
                <a:latin typeface="Times New Roman" pitchFamily="18" charset="0"/>
                <a:cs typeface="Times New Roman" pitchFamily="18" charset="0"/>
              </a:rPr>
              <a:t>- Con cò: </a:t>
            </a:r>
            <a:r>
              <a:rPr lang="en-US" sz="3600" smtClean="0">
                <a:latin typeface="Times New Roman" pitchFamily="18" charset="0"/>
                <a:cs typeface="Times New Roman" pitchFamily="18" charset="0"/>
              </a:rPr>
              <a:t>Vận </a:t>
            </a:r>
            <a:r>
              <a:rPr lang="en-US" sz="3600">
                <a:latin typeface="Times New Roman" pitchFamily="18" charset="0"/>
                <a:cs typeface="Times New Roman" pitchFamily="18" charset="0"/>
              </a:rPr>
              <a:t>dụng sáng tạo hình ảnh và giọng điệu lời ru của ca </a:t>
            </a:r>
            <a:r>
              <a:rPr lang="en-US" sz="3600" smtClean="0">
                <a:latin typeface="Times New Roman" pitchFamily="18" charset="0"/>
                <a:cs typeface="Times New Roman" pitchFamily="18" charset="0"/>
              </a:rPr>
              <a:t>dao </a:t>
            </a:r>
            <a:r>
              <a:rPr lang="en-US" sz="3600">
                <a:latin typeface="Times New Roman" pitchFamily="18" charset="0"/>
                <a:cs typeface="Times New Roman" pitchFamily="18" charset="0"/>
              </a:rPr>
              <a:t>kết hợp với hiện tại.</a:t>
            </a:r>
          </a:p>
        </p:txBody>
      </p:sp>
      <p:sp>
        <p:nvSpPr>
          <p:cNvPr id="3" name="Rectangle 2"/>
          <p:cNvSpPr/>
          <p:nvPr/>
        </p:nvSpPr>
        <p:spPr>
          <a:xfrm>
            <a:off x="467544" y="10863"/>
            <a:ext cx="8280920" cy="1200329"/>
          </a:xfrm>
          <a:prstGeom prst="rect">
            <a:avLst/>
          </a:prstGeom>
        </p:spPr>
        <p:txBody>
          <a:bodyPr wrap="square">
            <a:spAutoFit/>
          </a:bodyPr>
          <a:lstStyle/>
          <a:p>
            <a:pPr algn="just"/>
            <a:r>
              <a:rPr lang="en-US" sz="3600" smtClean="0">
                <a:solidFill>
                  <a:srgbClr val="C00000"/>
                </a:solidFill>
                <a:latin typeface="Times New Roman" pitchFamily="18" charset="0"/>
                <a:cs typeface="Times New Roman" pitchFamily="18" charset="0"/>
              </a:rPr>
              <a:t>Câu 5) Nhận </a:t>
            </a:r>
            <a:r>
              <a:rPr lang="en-US" sz="3600">
                <a:solidFill>
                  <a:srgbClr val="C00000"/>
                </a:solidFill>
                <a:latin typeface="Times New Roman" pitchFamily="18" charset="0"/>
                <a:cs typeface="Times New Roman" pitchFamily="18" charset="0"/>
              </a:rPr>
              <a:t>xét bút pháp xây dựng hình ảnh thơ trong một số bài thơ</a:t>
            </a:r>
            <a:r>
              <a:rPr lang="en-US" sz="3600" smtClean="0">
                <a:solidFill>
                  <a:srgbClr val="C00000"/>
                </a:solidFill>
                <a:latin typeface="Times New Roman" pitchFamily="18" charset="0"/>
                <a:cs typeface="Times New Roman" pitchFamily="18" charset="0"/>
              </a:rPr>
              <a:t>.</a:t>
            </a:r>
            <a:endParaRPr lang="en-US" sz="360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4643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02331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1) Đồng </a:t>
            </a:r>
            <a:r>
              <a:rPr lang="en-US" sz="3000">
                <a:solidFill>
                  <a:srgbClr val="C00000"/>
                </a:solidFill>
                <a:latin typeface="Times New Roman" pitchFamily="18" charset="0"/>
                <a:cs typeface="Times New Roman" pitchFamily="18" charset="0"/>
              </a:rPr>
              <a:t>chí</a:t>
            </a:r>
          </a:p>
        </p:txBody>
      </p:sp>
      <p:graphicFrame>
        <p:nvGraphicFramePr>
          <p:cNvPr id="4" name="Table 3"/>
          <p:cNvGraphicFramePr>
            <a:graphicFrameLocks noGrp="1"/>
          </p:cNvGraphicFramePr>
          <p:nvPr>
            <p:extLst>
              <p:ext uri="{D42A27DB-BD31-4B8C-83A1-F6EECF244321}">
                <p14:modId xmlns:p14="http://schemas.microsoft.com/office/powerpoint/2010/main" val="2625580032"/>
              </p:ext>
            </p:extLst>
          </p:nvPr>
        </p:nvGraphicFramePr>
        <p:xfrm>
          <a:off x="395535" y="620688"/>
          <a:ext cx="8352930" cy="594360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a:effectLst/>
                          <a:latin typeface="Times New Roman"/>
                          <a:ea typeface="Times New Roman"/>
                          <a:cs typeface="Times New Roman"/>
                        </a:rPr>
                        <a:t>Chính Hữu</a:t>
                      </a:r>
                    </a:p>
                  </a:txBody>
                  <a:tcPr marL="68580" marR="68580" marT="0" marB="0" anchor="ctr"/>
                </a:tc>
                <a:tc>
                  <a:txBody>
                    <a:bodyPr/>
                    <a:lstStyle/>
                    <a:p>
                      <a:pPr algn="ctr">
                        <a:spcAft>
                          <a:spcPts val="0"/>
                        </a:spcAft>
                      </a:pPr>
                      <a:r>
                        <a:rPr lang="en-US" sz="3400">
                          <a:effectLst/>
                          <a:latin typeface="Times New Roman"/>
                          <a:ea typeface="Times New Roman"/>
                          <a:cs typeface="Times New Roman"/>
                        </a:rPr>
                        <a:t>1948</a:t>
                      </a:r>
                    </a:p>
                  </a:txBody>
                  <a:tcPr marL="68580" marR="68580" marT="0" marB="0" anchor="ctr"/>
                </a:tc>
                <a:tc>
                  <a:txBody>
                    <a:bodyPr/>
                    <a:lstStyle/>
                    <a:p>
                      <a:pPr algn="ctr">
                        <a:spcAft>
                          <a:spcPts val="0"/>
                        </a:spcAft>
                      </a:pPr>
                      <a:r>
                        <a:rPr lang="en-US" sz="3400">
                          <a:effectLst/>
                          <a:latin typeface="Times New Roman"/>
                          <a:ea typeface="Times New Roman"/>
                          <a:cs typeface="Times New Roman"/>
                        </a:rPr>
                        <a:t> </a:t>
                      </a:r>
                    </a:p>
                    <a:p>
                      <a:pPr algn="ctr">
                        <a:spcAft>
                          <a:spcPts val="0"/>
                        </a:spcAft>
                      </a:pPr>
                      <a:r>
                        <a:rPr lang="en-US" sz="3400">
                          <a:effectLst/>
                          <a:latin typeface="Times New Roman"/>
                          <a:ea typeface="Times New Roman"/>
                          <a:cs typeface="Times New Roman"/>
                        </a:rPr>
                        <a:t>Tự do</a:t>
                      </a:r>
                    </a:p>
                  </a:txBody>
                  <a:tcPr marL="68580" marR="68580" marT="0" marB="0" anchor="ctr"/>
                </a:tc>
                <a:tc>
                  <a:txBody>
                    <a:bodyPr/>
                    <a:lstStyle/>
                    <a:p>
                      <a:pPr algn="just">
                        <a:spcAft>
                          <a:spcPts val="0"/>
                        </a:spcAft>
                      </a:pPr>
                      <a:r>
                        <a:rPr lang="en-US" sz="3400">
                          <a:effectLst/>
                          <a:latin typeface="Times New Roman"/>
                          <a:ea typeface="Times New Roman"/>
                          <a:cs typeface="Times New Roman"/>
                        </a:rPr>
                        <a:t>Vẻ đẹp chân thực, giản dị của anh bộ đội thời chống Pháp, tình đồng chí, đồng đội gắn bó keo sơn.</a:t>
                      </a:r>
                    </a:p>
                  </a:txBody>
                  <a:tcPr marL="68580" marR="68580" marT="0" marB="0" anchor="ctr"/>
                </a:tc>
                <a:tc>
                  <a:txBody>
                    <a:bodyPr/>
                    <a:lstStyle/>
                    <a:p>
                      <a:pPr algn="just">
                        <a:spcAft>
                          <a:spcPts val="0"/>
                        </a:spcAft>
                      </a:pPr>
                      <a:r>
                        <a:rPr lang="en-US" sz="3400">
                          <a:effectLst/>
                          <a:latin typeface="Times New Roman"/>
                          <a:ea typeface="Times New Roman"/>
                          <a:cs typeface="Times New Roman"/>
                        </a:rPr>
                        <a:t>Hình ảnh chân thực, giản dị, ngôn ngữ cô đọng, giàu sức biểu cảm.</a:t>
                      </a:r>
                    </a:p>
                  </a:txBody>
                  <a:tcPr marL="68580" marR="68580" marT="0" marB="0" anchor="ctr"/>
                </a:tc>
              </a:tr>
            </a:tbl>
          </a:graphicData>
        </a:graphic>
      </p:graphicFrame>
    </p:spTree>
    <p:extLst>
      <p:ext uri="{BB962C8B-B14F-4D97-AF65-F5344CB8AC3E}">
        <p14:creationId xmlns:p14="http://schemas.microsoft.com/office/powerpoint/2010/main" val="3235117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3863558" cy="553998"/>
          </a:xfrm>
          <a:prstGeom prst="rect">
            <a:avLst/>
          </a:prstGeom>
        </p:spPr>
        <p:txBody>
          <a:bodyPr wrap="none">
            <a:spAutoFit/>
          </a:bodyPr>
          <a:lstStyle/>
          <a:p>
            <a:r>
              <a:rPr lang="en-US" sz="3000">
                <a:solidFill>
                  <a:srgbClr val="C00000"/>
                </a:solidFill>
                <a:latin typeface="Times New Roman" pitchFamily="18" charset="0"/>
                <a:cs typeface="Times New Roman" pitchFamily="18" charset="0"/>
              </a:rPr>
              <a:t>2</a:t>
            </a:r>
            <a:r>
              <a:rPr lang="en-US" sz="3000" smtClean="0">
                <a:solidFill>
                  <a:srgbClr val="C00000"/>
                </a:solidFill>
                <a:latin typeface="Times New Roman" pitchFamily="18" charset="0"/>
                <a:cs typeface="Times New Roman" pitchFamily="18" charset="0"/>
              </a:rPr>
              <a:t>) Đoàn thuyền đánh cá</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59316813"/>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080120"/>
                <a:gridCol w="1944216"/>
                <a:gridCol w="302433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Huy Cận</a:t>
                      </a:r>
                    </a:p>
                  </a:txBody>
                  <a:tcPr marL="68580" marR="68580" marT="0" marB="0" anchor="ctr"/>
                </a:tc>
                <a:tc>
                  <a:txBody>
                    <a:bodyPr/>
                    <a:lstStyle/>
                    <a:p>
                      <a:pPr algn="ctr">
                        <a:spcAft>
                          <a:spcPts val="0"/>
                        </a:spcAft>
                      </a:pPr>
                      <a:r>
                        <a:rPr lang="en-US" sz="3600">
                          <a:effectLst/>
                          <a:latin typeface="Times New Roman"/>
                          <a:ea typeface="Times New Roman"/>
                          <a:cs typeface="Times New Roman"/>
                        </a:rPr>
                        <a:t> </a:t>
                      </a:r>
                    </a:p>
                    <a:p>
                      <a:pPr algn="ctr">
                        <a:spcAft>
                          <a:spcPts val="0"/>
                        </a:spcAft>
                      </a:pPr>
                      <a:r>
                        <a:rPr lang="en-US" sz="3600">
                          <a:effectLst/>
                          <a:latin typeface="Times New Roman"/>
                          <a:ea typeface="Times New Roman"/>
                          <a:cs typeface="Times New Roman"/>
                        </a:rPr>
                        <a:t>1958</a:t>
                      </a:r>
                    </a:p>
                  </a:txBody>
                  <a:tcPr marL="68580" marR="68580" marT="0" marB="0" anchor="ctr"/>
                </a:tc>
                <a:tc>
                  <a:txBody>
                    <a:bodyPr/>
                    <a:lstStyle/>
                    <a:p>
                      <a:pPr algn="ctr">
                        <a:spcAft>
                          <a:spcPts val="0"/>
                        </a:spcAft>
                      </a:pPr>
                      <a:r>
                        <a:rPr lang="en-US" sz="3600">
                          <a:effectLst/>
                          <a:latin typeface="Times New Roman"/>
                          <a:ea typeface="Times New Roman"/>
                          <a:cs typeface="Times New Roman"/>
                        </a:rPr>
                        <a:t> </a:t>
                      </a:r>
                    </a:p>
                    <a:p>
                      <a:pPr algn="ctr">
                        <a:spcAft>
                          <a:spcPts val="0"/>
                        </a:spcAft>
                      </a:pPr>
                      <a:r>
                        <a:rPr lang="en-US" sz="3600">
                          <a:effectLst/>
                          <a:latin typeface="Times New Roman"/>
                          <a:ea typeface="Times New Roman"/>
                          <a:cs typeface="Times New Roman"/>
                        </a:rPr>
                        <a:t>Bảy chữ</a:t>
                      </a:r>
                    </a:p>
                  </a:txBody>
                  <a:tcPr marL="68580" marR="68580" marT="0" marB="0" anchor="ctr"/>
                </a:tc>
                <a:tc>
                  <a:txBody>
                    <a:bodyPr/>
                    <a:lstStyle/>
                    <a:p>
                      <a:pPr marL="21590" algn="ctr">
                        <a:spcAft>
                          <a:spcPts val="0"/>
                        </a:spcAft>
                      </a:pPr>
                      <a:r>
                        <a:rPr lang="en-US" sz="3400">
                          <a:effectLst/>
                          <a:latin typeface="Times New Roman"/>
                          <a:ea typeface="Times New Roman"/>
                          <a:cs typeface="Times New Roman"/>
                        </a:rPr>
                        <a:t>Vẻ đẹp tráng lệ về thiên nhiên, vũ trụ và con người lao động mới.</a:t>
                      </a:r>
                    </a:p>
                  </a:txBody>
                  <a:tcPr marL="68580" marR="68580" marT="0" marB="0" anchor="ctr"/>
                </a:tc>
                <a:tc>
                  <a:txBody>
                    <a:bodyPr/>
                    <a:lstStyle/>
                    <a:p>
                      <a:pPr algn="ctr">
                        <a:spcAft>
                          <a:spcPts val="0"/>
                        </a:spcAft>
                      </a:pPr>
                      <a:r>
                        <a:rPr lang="en-US" sz="3400">
                          <a:effectLst/>
                          <a:latin typeface="Times New Roman"/>
                          <a:ea typeface="Times New Roman"/>
                          <a:cs typeface="Times New Roman"/>
                        </a:rPr>
                        <a:t>Nhiều hình ảnh đẹp, rộng lớn được sáng tạo bằng sự liên tưởng, tưởng tượng, âm hưởng khoẻ khoắn, lạc quan.</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6096541" cy="584775"/>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3) </a:t>
            </a:r>
            <a:r>
              <a:rPr lang="en-US" sz="3200">
                <a:solidFill>
                  <a:srgbClr val="C00000"/>
                </a:solidFill>
                <a:latin typeface="Times New Roman" pitchFamily="18" charset="0"/>
                <a:cs typeface="Times New Roman" pitchFamily="18" charset="0"/>
              </a:rPr>
              <a:t>Bài thơ về tiểu đội xe không kính</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46431647"/>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008112"/>
                <a:gridCol w="2880320"/>
                <a:gridCol w="2160241"/>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a:effectLst/>
                          <a:latin typeface="Times New Roman" pitchFamily="18" charset="0"/>
                          <a:ea typeface="Times New Roman"/>
                          <a:cs typeface="Times New Roman" pitchFamily="18" charset="0"/>
                        </a:rPr>
                        <a:t>Phạm Tiến Duật</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1969</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Tự do</a:t>
                      </a:r>
                    </a:p>
                  </a:txBody>
                  <a:tcPr marL="68580" marR="68580" marT="0" marB="0" anchor="ctr"/>
                </a:tc>
                <a:tc>
                  <a:txBody>
                    <a:bodyPr/>
                    <a:lstStyle/>
                    <a:p>
                      <a:pPr algn="just">
                        <a:spcAft>
                          <a:spcPts val="0"/>
                        </a:spcAft>
                      </a:pPr>
                      <a:r>
                        <a:rPr lang="en-US" sz="3400">
                          <a:effectLst/>
                          <a:latin typeface="Times New Roman" pitchFamily="18" charset="0"/>
                          <a:ea typeface="Times New Roman"/>
                          <a:cs typeface="Times New Roman" pitchFamily="18" charset="0"/>
                        </a:rPr>
                        <a:t>Vẻ đẹp hiên ngang, dũng cảm củangười lính lái xe trên tuyến đường Trường Sơn thời chống </a:t>
                      </a:r>
                      <a:r>
                        <a:rPr lang="en-US" sz="3400" smtClean="0">
                          <a:effectLst/>
                          <a:latin typeface="Times New Roman" pitchFamily="18" charset="0"/>
                          <a:ea typeface="Times New Roman"/>
                          <a:cs typeface="Times New Roman" pitchFamily="18" charset="0"/>
                        </a:rPr>
                        <a:t>Mỹ</a:t>
                      </a:r>
                      <a:endParaRPr lang="en-US" sz="3400">
                        <a:effectLst/>
                        <a:latin typeface="Times New Roman" pitchFamily="18" charset="0"/>
                        <a:ea typeface="Times New Roman"/>
                        <a:cs typeface="Times New Roman" pitchFamily="18" charset="0"/>
                      </a:endParaRPr>
                    </a:p>
                    <a:p>
                      <a:pPr algn="just">
                        <a:spcAft>
                          <a:spcPts val="0"/>
                        </a:spcAft>
                      </a:pPr>
                      <a:r>
                        <a:rPr lang="en-US" sz="3400">
                          <a:effectLst/>
                          <a:latin typeface="Times New Roman" pitchFamily="18" charset="0"/>
                          <a:ea typeface="Times New Roman"/>
                          <a:cs typeface="Times New Roman" pitchFamily="18" charset="0"/>
                        </a:rPr>
                        <a:t> </a:t>
                      </a:r>
                    </a:p>
                  </a:txBody>
                  <a:tcPr marL="68580" marR="68580" marT="0" marB="0" anchor="ctr"/>
                </a:tc>
                <a:tc>
                  <a:txBody>
                    <a:bodyPr/>
                    <a:lstStyle/>
                    <a:p>
                      <a:pPr algn="just">
                        <a:spcAft>
                          <a:spcPts val="0"/>
                        </a:spcAft>
                      </a:pPr>
                      <a:r>
                        <a:rPr lang="en-US" sz="3400">
                          <a:effectLst/>
                          <a:latin typeface="Times New Roman" pitchFamily="18" charset="0"/>
                          <a:ea typeface="Times New Roman"/>
                          <a:cs typeface="Times New Roman" pitchFamily="18" charset="0"/>
                        </a:rPr>
                        <a:t>Hình ảnh độc đáo, ngôn ngữ bình dị, giọng điệu ngang tàng, mang đậm chất lính.</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1805302"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4) Bếp lửa</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55488749"/>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008112"/>
                <a:gridCol w="2448272"/>
                <a:gridCol w="2592289"/>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a:effectLst/>
                          <a:latin typeface="Times New Roman"/>
                          <a:ea typeface="Times New Roman"/>
                          <a:cs typeface="Times New Roman"/>
                        </a:rPr>
                        <a:t>Bằng Việt</a:t>
                      </a:r>
                    </a:p>
                  </a:txBody>
                  <a:tcPr marL="68580" marR="68580" marT="0" marB="0" anchor="ctr"/>
                </a:tc>
                <a:tc>
                  <a:txBody>
                    <a:bodyPr/>
                    <a:lstStyle/>
                    <a:p>
                      <a:pPr algn="ctr">
                        <a:spcAft>
                          <a:spcPts val="0"/>
                        </a:spcAft>
                      </a:pPr>
                      <a:r>
                        <a:rPr lang="en-US" sz="3400">
                          <a:effectLst/>
                          <a:latin typeface="Times New Roman"/>
                          <a:ea typeface="Times New Roman"/>
                          <a:cs typeface="Times New Roman"/>
                        </a:rPr>
                        <a:t>1963</a:t>
                      </a:r>
                    </a:p>
                  </a:txBody>
                  <a:tcPr marL="68580" marR="68580" marT="0" marB="0" anchor="ctr"/>
                </a:tc>
                <a:tc>
                  <a:txBody>
                    <a:bodyPr/>
                    <a:lstStyle/>
                    <a:p>
                      <a:pPr algn="ctr">
                        <a:spcAft>
                          <a:spcPts val="0"/>
                        </a:spcAft>
                      </a:pPr>
                      <a:r>
                        <a:rPr lang="en-US" sz="3400">
                          <a:effectLst/>
                          <a:latin typeface="Times New Roman"/>
                          <a:ea typeface="Times New Roman"/>
                          <a:cs typeface="Times New Roman"/>
                        </a:rPr>
                        <a:t>Bảy chữ và tám chữ</a:t>
                      </a:r>
                    </a:p>
                  </a:txBody>
                  <a:tcPr marL="68580" marR="68580" marT="0" marB="0" anchor="ctr"/>
                </a:tc>
                <a:tc>
                  <a:txBody>
                    <a:bodyPr/>
                    <a:lstStyle/>
                    <a:p>
                      <a:pPr algn="just">
                        <a:spcAft>
                          <a:spcPts val="0"/>
                        </a:spcAft>
                      </a:pPr>
                      <a:r>
                        <a:rPr lang="en-US" sz="3400">
                          <a:effectLst/>
                          <a:latin typeface="Times New Roman"/>
                          <a:ea typeface="Times New Roman"/>
                          <a:cs typeface="Times New Roman"/>
                        </a:rPr>
                        <a:t>Những kỉ niệm về tình bà cháu, lòng kính yêu, trân trọng và biết ơn của cháu đối với bà.</a:t>
                      </a:r>
                    </a:p>
                  </a:txBody>
                  <a:tcPr marL="68580" marR="68580" marT="0" marB="0" anchor="ctr"/>
                </a:tc>
                <a:tc>
                  <a:txBody>
                    <a:bodyPr/>
                    <a:lstStyle/>
                    <a:p>
                      <a:pPr algn="just">
                        <a:spcAft>
                          <a:spcPts val="0"/>
                        </a:spcAft>
                      </a:pPr>
                      <a:r>
                        <a:rPr lang="en-US" sz="3400">
                          <a:effectLst/>
                          <a:latin typeface="Times New Roman"/>
                          <a:ea typeface="Times New Roman"/>
                          <a:cs typeface="Times New Roman"/>
                        </a:rPr>
                        <a:t>Kết hợp miêu tả, biểu cảm, bình luận sáng tạo hình ảnh bếp lửa gắn liền với hình ảnh người bà.</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727635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5) Khúc hát ru những em bé lớn trên lưng mẹ.</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8770180"/>
              </p:ext>
            </p:extLst>
          </p:nvPr>
        </p:nvGraphicFramePr>
        <p:xfrm>
          <a:off x="395535" y="620688"/>
          <a:ext cx="8352930" cy="5669280"/>
        </p:xfrm>
        <a:graphic>
          <a:graphicData uri="http://schemas.openxmlformats.org/drawingml/2006/table">
            <a:tbl>
              <a:tblPr firstRow="1" bandRow="1">
                <a:tableStyleId>{5940675A-B579-460E-94D1-54222C63F5DA}</a:tableStyleId>
              </a:tblPr>
              <a:tblGrid>
                <a:gridCol w="1224137"/>
                <a:gridCol w="1080120"/>
                <a:gridCol w="1224136"/>
                <a:gridCol w="2808312"/>
                <a:gridCol w="2016225"/>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Nguyễn Khoa Điềm</a:t>
                      </a:r>
                    </a:p>
                  </a:txBody>
                  <a:tcPr marL="68580" marR="68580" marT="0" marB="0" anchor="ctr"/>
                </a:tc>
                <a:tc>
                  <a:txBody>
                    <a:bodyPr/>
                    <a:lstStyle/>
                    <a:p>
                      <a:pPr algn="ctr">
                        <a:spcAft>
                          <a:spcPts val="0"/>
                        </a:spcAft>
                      </a:pPr>
                      <a:r>
                        <a:rPr lang="en-US" sz="3600">
                          <a:effectLst/>
                          <a:latin typeface="Times New Roman"/>
                          <a:ea typeface="Times New Roman"/>
                          <a:cs typeface="Times New Roman"/>
                        </a:rPr>
                        <a:t>1971</a:t>
                      </a:r>
                    </a:p>
                  </a:txBody>
                  <a:tcPr marL="68580" marR="68580" marT="0" marB="0" anchor="ctr"/>
                </a:tc>
                <a:tc>
                  <a:txBody>
                    <a:bodyPr/>
                    <a:lstStyle/>
                    <a:p>
                      <a:pPr algn="ctr">
                        <a:spcAft>
                          <a:spcPts val="0"/>
                        </a:spcAft>
                      </a:pPr>
                      <a:r>
                        <a:rPr lang="en-US" sz="3600">
                          <a:effectLst/>
                          <a:latin typeface="Times New Roman"/>
                          <a:ea typeface="Times New Roman"/>
                          <a:cs typeface="Times New Roman"/>
                        </a:rPr>
                        <a:t>Chủ yếu là tám chữ</a:t>
                      </a:r>
                    </a:p>
                  </a:txBody>
                  <a:tcPr marL="68580" marR="68580" marT="0" marB="0" anchor="ctr"/>
                </a:tc>
                <a:tc>
                  <a:txBody>
                    <a:bodyPr/>
                    <a:lstStyle/>
                    <a:p>
                      <a:pPr algn="ctr">
                        <a:spcAft>
                          <a:spcPts val="0"/>
                        </a:spcAft>
                      </a:pPr>
                      <a:r>
                        <a:rPr lang="en-US" sz="3600">
                          <a:effectLst/>
                          <a:latin typeface="Times New Roman"/>
                          <a:ea typeface="Times New Roman"/>
                          <a:cs typeface="Times New Roman"/>
                        </a:rPr>
                        <a:t>Tình yêu thương con gắn liền với lòng yêu nước, tinh thần chiến đấu của người mẹ Tà Ôi.</a:t>
                      </a:r>
                    </a:p>
                  </a:txBody>
                  <a:tcPr marL="68580" marR="68580" marT="0" marB="0" anchor="ctr"/>
                </a:tc>
                <a:tc>
                  <a:txBody>
                    <a:bodyPr/>
                    <a:lstStyle/>
                    <a:p>
                      <a:pPr marL="21590" algn="just">
                        <a:spcAft>
                          <a:spcPts val="0"/>
                        </a:spcAft>
                      </a:pPr>
                      <a:r>
                        <a:rPr lang="en-US" sz="3600">
                          <a:effectLst/>
                          <a:latin typeface="Times New Roman"/>
                          <a:ea typeface="Times New Roman"/>
                          <a:cs typeface="Times New Roman"/>
                        </a:rPr>
                        <a:t>Mang âm điệu lời ru ngọt ngào trìu mến.</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2151551"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6) Ánh trăng</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99076122"/>
              </p:ext>
            </p:extLst>
          </p:nvPr>
        </p:nvGraphicFramePr>
        <p:xfrm>
          <a:off x="395535" y="620688"/>
          <a:ext cx="8352930" cy="594360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400" b="1">
                          <a:effectLst/>
                          <a:latin typeface="Times New Roman" pitchFamily="18" charset="0"/>
                          <a:ea typeface="Times New Roman"/>
                          <a:cs typeface="Times New Roman" pitchFamily="18" charset="0"/>
                        </a:rPr>
                        <a:t> </a:t>
                      </a:r>
                    </a:p>
                    <a:p>
                      <a:pPr algn="ctr">
                        <a:spcAft>
                          <a:spcPts val="0"/>
                        </a:spcAft>
                      </a:pPr>
                      <a:r>
                        <a:rPr lang="en-US" sz="2400" b="1">
                          <a:effectLst/>
                          <a:latin typeface="Times New Roman" pitchFamily="18" charset="0"/>
                          <a:ea typeface="Times New Roman"/>
                          <a:cs typeface="Times New Roman" pitchFamily="18" charset="0"/>
                        </a:rPr>
                        <a:t>Nguyễn Duy</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 </a:t>
                      </a:r>
                    </a:p>
                    <a:p>
                      <a:pPr algn="ctr">
                        <a:spcAft>
                          <a:spcPts val="0"/>
                        </a:spcAft>
                      </a:pPr>
                      <a:r>
                        <a:rPr lang="en-US" sz="3400">
                          <a:effectLst/>
                          <a:latin typeface="Times New Roman" pitchFamily="18" charset="0"/>
                          <a:ea typeface="Times New Roman"/>
                          <a:cs typeface="Times New Roman" pitchFamily="18" charset="0"/>
                        </a:rPr>
                        <a:t>1978</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 </a:t>
                      </a:r>
                    </a:p>
                    <a:p>
                      <a:pPr algn="ctr">
                        <a:spcAft>
                          <a:spcPts val="0"/>
                        </a:spcAft>
                      </a:pPr>
                      <a:r>
                        <a:rPr lang="en-US" sz="3400">
                          <a:effectLst/>
                          <a:latin typeface="Times New Roman" pitchFamily="18" charset="0"/>
                          <a:ea typeface="Times New Roman"/>
                          <a:cs typeface="Times New Roman" pitchFamily="18" charset="0"/>
                        </a:rPr>
                        <a:t>Năm chữ</a:t>
                      </a:r>
                    </a:p>
                  </a:txBody>
                  <a:tcPr marL="68580" marR="68580" marT="0" marB="0" anchor="ctr"/>
                </a:tc>
                <a:tc>
                  <a:txBody>
                    <a:bodyPr/>
                    <a:lstStyle/>
                    <a:p>
                      <a:pPr algn="ctr">
                        <a:spcAft>
                          <a:spcPts val="0"/>
                        </a:spcAft>
                      </a:pPr>
                      <a:r>
                        <a:rPr lang="en-US" sz="3400">
                          <a:effectLst/>
                          <a:latin typeface="Times New Roman" pitchFamily="18" charset="0"/>
                          <a:ea typeface="Times New Roman"/>
                          <a:cs typeface="Times New Roman" pitchFamily="18" charset="0"/>
                        </a:rPr>
                        <a:t> </a:t>
                      </a:r>
                      <a:r>
                        <a:rPr lang="en-US" sz="3400" smtClean="0">
                          <a:effectLst/>
                          <a:latin typeface="Times New Roman" pitchFamily="18" charset="0"/>
                          <a:ea typeface="Times New Roman"/>
                          <a:cs typeface="Times New Roman" pitchFamily="18" charset="0"/>
                        </a:rPr>
                        <a:t>Gợi </a:t>
                      </a:r>
                      <a:r>
                        <a:rPr lang="en-US" sz="3400">
                          <a:effectLst/>
                          <a:latin typeface="Times New Roman" pitchFamily="18" charset="0"/>
                          <a:ea typeface="Times New Roman"/>
                          <a:cs typeface="Times New Roman" pitchFamily="18" charset="0"/>
                        </a:rPr>
                        <a:t>nhớ những năm tháng gian khổ của người lính, nhắc nhở thái độ sống tình nghĩa thuỷ chung.</a:t>
                      </a:r>
                    </a:p>
                  </a:txBody>
                  <a:tcPr marL="68580" marR="68580" marT="0" marB="0" anchor="ctr"/>
                </a:tc>
                <a:tc>
                  <a:txBody>
                    <a:bodyPr/>
                    <a:lstStyle/>
                    <a:p>
                      <a:pPr algn="just">
                        <a:spcAft>
                          <a:spcPts val="0"/>
                        </a:spcAft>
                      </a:pPr>
                      <a:r>
                        <a:rPr lang="en-US" sz="3400" smtClean="0">
                          <a:effectLst/>
                          <a:latin typeface="Times New Roman" pitchFamily="18" charset="0"/>
                          <a:ea typeface="Times New Roman"/>
                          <a:cs typeface="Times New Roman" pitchFamily="18" charset="0"/>
                        </a:rPr>
                        <a:t>Hình </a:t>
                      </a:r>
                      <a:r>
                        <a:rPr lang="en-US" sz="3400">
                          <a:effectLst/>
                          <a:latin typeface="Times New Roman" pitchFamily="18" charset="0"/>
                          <a:ea typeface="Times New Roman"/>
                          <a:cs typeface="Times New Roman" pitchFamily="18" charset="0"/>
                        </a:rPr>
                        <a:t>ảnh giản dị, giàu ý nghĩa biểu tượng, giọng điệu nhỏ nhẹ chân </a:t>
                      </a:r>
                      <a:r>
                        <a:rPr lang="en-US" sz="3400" smtClean="0">
                          <a:effectLst/>
                          <a:latin typeface="Times New Roman" pitchFamily="18" charset="0"/>
                          <a:ea typeface="Times New Roman"/>
                          <a:cs typeface="Times New Roman" pitchFamily="18" charset="0"/>
                        </a:rPr>
                        <a:t>thành</a:t>
                      </a:r>
                      <a:r>
                        <a:rPr lang="en-US" sz="3400">
                          <a:effectLst/>
                          <a:latin typeface="Times New Roman" pitchFamily="18" charset="0"/>
                          <a:ea typeface="Times New Roman"/>
                          <a:cs typeface="Times New Roman" pitchFamily="18" charset="0"/>
                        </a:rPr>
                        <a:t>.</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1702710"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7) Con cò</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67565894"/>
              </p:ext>
            </p:extLst>
          </p:nvPr>
        </p:nvGraphicFramePr>
        <p:xfrm>
          <a:off x="395535" y="620688"/>
          <a:ext cx="8352930" cy="5425440"/>
        </p:xfrm>
        <a:graphic>
          <a:graphicData uri="http://schemas.openxmlformats.org/drawingml/2006/table">
            <a:tbl>
              <a:tblPr firstRow="1" bandRow="1">
                <a:tableStyleId>{5940675A-B579-460E-94D1-54222C63F5DA}</a:tableStyleId>
              </a:tblPr>
              <a:tblGrid>
                <a:gridCol w="1224137"/>
                <a:gridCol w="1080120"/>
                <a:gridCol w="1224136"/>
                <a:gridCol w="2520280"/>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600">
                          <a:effectLst/>
                          <a:latin typeface="Times New Roman"/>
                          <a:ea typeface="Times New Roman"/>
                          <a:cs typeface="Times New Roman"/>
                        </a:rPr>
                        <a:t> </a:t>
                      </a:r>
                    </a:p>
                    <a:p>
                      <a:pPr algn="ctr">
                        <a:spcAft>
                          <a:spcPts val="0"/>
                        </a:spcAft>
                      </a:pPr>
                      <a:r>
                        <a:rPr lang="en-US" sz="3600">
                          <a:effectLst/>
                          <a:latin typeface="Times New Roman"/>
                          <a:ea typeface="Times New Roman"/>
                          <a:cs typeface="Times New Roman"/>
                        </a:rPr>
                        <a:t>Chế Lan Viên</a:t>
                      </a:r>
                    </a:p>
                  </a:txBody>
                  <a:tcPr marL="68580" marR="68580" marT="0" marB="0" anchor="ctr"/>
                </a:tc>
                <a:tc>
                  <a:txBody>
                    <a:bodyPr/>
                    <a:lstStyle/>
                    <a:p>
                      <a:pPr algn="ctr">
                        <a:spcAft>
                          <a:spcPts val="0"/>
                        </a:spcAft>
                      </a:pPr>
                      <a:r>
                        <a:rPr lang="en-US" sz="3600">
                          <a:effectLst/>
                          <a:latin typeface="Times New Roman"/>
                          <a:ea typeface="Times New Roman"/>
                          <a:cs typeface="Times New Roman"/>
                        </a:rPr>
                        <a:t>1962</a:t>
                      </a:r>
                    </a:p>
                  </a:txBody>
                  <a:tcPr marL="68580" marR="68580" marT="0" marB="0" anchor="ctr"/>
                </a:tc>
                <a:tc>
                  <a:txBody>
                    <a:bodyPr/>
                    <a:lstStyle/>
                    <a:p>
                      <a:pPr algn="ctr">
                        <a:spcAft>
                          <a:spcPts val="0"/>
                        </a:spcAft>
                      </a:pPr>
                      <a:r>
                        <a:rPr lang="en-US" sz="3600">
                          <a:effectLst/>
                          <a:latin typeface="Times New Roman"/>
                          <a:ea typeface="Times New Roman"/>
                          <a:cs typeface="Times New Roman"/>
                        </a:rPr>
                        <a:t>Tự do</a:t>
                      </a:r>
                    </a:p>
                  </a:txBody>
                  <a:tcPr marL="68580" marR="68580" marT="0" marB="0" anchor="ctr"/>
                </a:tc>
                <a:tc>
                  <a:txBody>
                    <a:bodyPr/>
                    <a:lstStyle/>
                    <a:p>
                      <a:pPr indent="1905" algn="ctr">
                        <a:spcAft>
                          <a:spcPts val="0"/>
                        </a:spcAft>
                      </a:pPr>
                      <a:r>
                        <a:rPr lang="en-US" sz="3400">
                          <a:effectLst/>
                          <a:latin typeface="Times New Roman"/>
                          <a:ea typeface="Times New Roman"/>
                          <a:cs typeface="Times New Roman"/>
                        </a:rPr>
                        <a:t>Ngợi ca tình mẹ và ý nghĩa lời ru đối với đời sống của mỗi con người qua hình tượng con cò.</a:t>
                      </a:r>
                    </a:p>
                  </a:txBody>
                  <a:tcPr marL="68580" marR="68580" marT="0" marB="0" anchor="ctr"/>
                </a:tc>
                <a:tc>
                  <a:txBody>
                    <a:bodyPr/>
                    <a:lstStyle/>
                    <a:p>
                      <a:pPr marL="21590" algn="just">
                        <a:spcAft>
                          <a:spcPts val="0"/>
                        </a:spcAft>
                      </a:pPr>
                      <a:r>
                        <a:rPr lang="en-US" sz="3600">
                          <a:effectLst/>
                          <a:latin typeface="Times New Roman"/>
                          <a:ea typeface="Times New Roman"/>
                          <a:cs typeface="Times New Roman"/>
                        </a:rPr>
                        <a:t>Vận dụng sáng tạo hình ảnh và giọng điệu lời ru của ca dao.</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3498073" cy="553998"/>
          </a:xfrm>
          <a:prstGeom prst="rect">
            <a:avLst/>
          </a:prstGeom>
        </p:spPr>
        <p:txBody>
          <a:bodyPr wrap="none">
            <a:spAutoFit/>
          </a:bodyPr>
          <a:lstStyle/>
          <a:p>
            <a:r>
              <a:rPr lang="en-US" sz="3000" smtClean="0">
                <a:solidFill>
                  <a:srgbClr val="C00000"/>
                </a:solidFill>
                <a:latin typeface="Times New Roman" pitchFamily="18" charset="0"/>
                <a:cs typeface="Times New Roman" pitchFamily="18" charset="0"/>
              </a:rPr>
              <a:t>8) Mùa xuân nho nhỏ</a:t>
            </a:r>
            <a:endParaRPr lang="en-US" sz="300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3777822"/>
              </p:ext>
            </p:extLst>
          </p:nvPr>
        </p:nvGraphicFramePr>
        <p:xfrm>
          <a:off x="395535" y="620688"/>
          <a:ext cx="8352930" cy="5547360"/>
        </p:xfrm>
        <a:graphic>
          <a:graphicData uri="http://schemas.openxmlformats.org/drawingml/2006/table">
            <a:tbl>
              <a:tblPr firstRow="1" bandRow="1">
                <a:tableStyleId>{5940675A-B579-460E-94D1-54222C63F5DA}</a:tableStyleId>
              </a:tblPr>
              <a:tblGrid>
                <a:gridCol w="1224137"/>
                <a:gridCol w="1080120"/>
                <a:gridCol w="1008112"/>
                <a:gridCol w="2736304"/>
                <a:gridCol w="2304257"/>
              </a:tblGrid>
              <a:tr h="370840">
                <a:tc>
                  <a:txBody>
                    <a:bodyPr/>
                    <a:lstStyle/>
                    <a:p>
                      <a:pPr algn="ctr">
                        <a:spcAft>
                          <a:spcPts val="0"/>
                        </a:spcAft>
                      </a:pPr>
                      <a:r>
                        <a:rPr lang="en-US" sz="2800">
                          <a:effectLst/>
                          <a:latin typeface="Times New Roman"/>
                          <a:ea typeface="Times New Roman"/>
                          <a:cs typeface="Times New Roman"/>
                        </a:rPr>
                        <a:t>Tác giả</a:t>
                      </a:r>
                    </a:p>
                  </a:txBody>
                  <a:tcPr marL="68580" marR="68580" marT="0" marB="0" anchor="ctr"/>
                </a:tc>
                <a:tc>
                  <a:txBody>
                    <a:bodyPr/>
                    <a:lstStyle/>
                    <a:p>
                      <a:pPr algn="ctr">
                        <a:spcAft>
                          <a:spcPts val="0"/>
                        </a:spcAft>
                      </a:pPr>
                      <a:r>
                        <a:rPr lang="en-US" sz="2800">
                          <a:effectLst/>
                          <a:latin typeface="Times New Roman"/>
                          <a:ea typeface="Times New Roman"/>
                          <a:cs typeface="Times New Roman"/>
                        </a:rPr>
                        <a:t>Năm sáng tác</a:t>
                      </a:r>
                    </a:p>
                  </a:txBody>
                  <a:tcPr marL="68580" marR="68580" marT="0" marB="0" anchor="ctr"/>
                </a:tc>
                <a:tc>
                  <a:txBody>
                    <a:bodyPr/>
                    <a:lstStyle/>
                    <a:p>
                      <a:pPr algn="ctr">
                        <a:spcAft>
                          <a:spcPts val="0"/>
                        </a:spcAft>
                      </a:pPr>
                      <a:r>
                        <a:rPr lang="en-US" sz="2800">
                          <a:effectLst/>
                          <a:latin typeface="Times New Roman"/>
                          <a:ea typeface="Times New Roman"/>
                          <a:cs typeface="Times New Roman"/>
                        </a:rPr>
                        <a:t>Thể thơ</a:t>
                      </a:r>
                    </a:p>
                  </a:txBody>
                  <a:tcPr marL="68580" marR="68580" marT="0" marB="0" anchor="ctr"/>
                </a:tc>
                <a:tc>
                  <a:txBody>
                    <a:bodyPr/>
                    <a:lstStyle/>
                    <a:p>
                      <a:pPr algn="ctr">
                        <a:spcAft>
                          <a:spcPts val="0"/>
                        </a:spcAft>
                      </a:pPr>
                      <a:r>
                        <a:rPr lang="en-US" sz="2800">
                          <a:effectLst/>
                          <a:latin typeface="Times New Roman"/>
                          <a:ea typeface="Times New Roman"/>
                          <a:cs typeface="Times New Roman"/>
                        </a:rPr>
                        <a:t>Tóm tắt nội dung</a:t>
                      </a:r>
                    </a:p>
                  </a:txBody>
                  <a:tcPr marL="68580" marR="68580" marT="0" marB="0" anchor="ctr"/>
                </a:tc>
                <a:tc>
                  <a:txBody>
                    <a:bodyPr/>
                    <a:lstStyle/>
                    <a:p>
                      <a:pPr algn="ctr">
                        <a:spcAft>
                          <a:spcPts val="0"/>
                        </a:spcAft>
                      </a:pPr>
                      <a:r>
                        <a:rPr lang="en-US" sz="2800">
                          <a:effectLst/>
                          <a:latin typeface="Times New Roman"/>
                          <a:ea typeface="Times New Roman"/>
                          <a:cs typeface="Times New Roman"/>
                        </a:rPr>
                        <a:t>Đặc sắc nghệ thuật</a:t>
                      </a:r>
                    </a:p>
                  </a:txBody>
                  <a:tcPr marL="68580" marR="68580" marT="0" marB="0" anchor="ctr"/>
                </a:tc>
              </a:tr>
              <a:tr h="370840">
                <a:tc>
                  <a:txBody>
                    <a:bodyPr/>
                    <a:lstStyle/>
                    <a:p>
                      <a:pPr algn="ctr">
                        <a:spcAft>
                          <a:spcPts val="0"/>
                        </a:spcAft>
                      </a:pPr>
                      <a:r>
                        <a:rPr lang="en-US" sz="3200">
                          <a:effectLst/>
                          <a:latin typeface="Times New Roman"/>
                          <a:ea typeface="Times New Roman"/>
                          <a:cs typeface="Times New Roman"/>
                        </a:rPr>
                        <a:t>Thanh Hải</a:t>
                      </a:r>
                    </a:p>
                  </a:txBody>
                  <a:tcPr marL="68580" marR="68580" marT="0" marB="0" anchor="ctr"/>
                </a:tc>
                <a:tc>
                  <a:txBody>
                    <a:bodyPr/>
                    <a:lstStyle/>
                    <a:p>
                      <a:pPr algn="ctr">
                        <a:spcAft>
                          <a:spcPts val="0"/>
                        </a:spcAft>
                      </a:pPr>
                      <a:r>
                        <a:rPr lang="en-US" sz="3500">
                          <a:effectLst/>
                          <a:latin typeface="Times New Roman"/>
                          <a:ea typeface="Times New Roman"/>
                          <a:cs typeface="Times New Roman"/>
                        </a:rPr>
                        <a:t>1980</a:t>
                      </a:r>
                    </a:p>
                  </a:txBody>
                  <a:tcPr marL="68580" marR="68580" marT="0" marB="0" anchor="ctr"/>
                </a:tc>
                <a:tc>
                  <a:txBody>
                    <a:bodyPr/>
                    <a:lstStyle/>
                    <a:p>
                      <a:pPr algn="ctr">
                        <a:spcAft>
                          <a:spcPts val="0"/>
                        </a:spcAft>
                      </a:pPr>
                      <a:r>
                        <a:rPr lang="en-US" sz="3500">
                          <a:effectLst/>
                          <a:latin typeface="Times New Roman"/>
                          <a:ea typeface="Times New Roman"/>
                          <a:cs typeface="Times New Roman"/>
                        </a:rPr>
                        <a:t>Năm chữ</a:t>
                      </a:r>
                    </a:p>
                  </a:txBody>
                  <a:tcPr marL="68580" marR="68580" marT="0" marB="0" anchor="ctr"/>
                </a:tc>
                <a:tc>
                  <a:txBody>
                    <a:bodyPr/>
                    <a:lstStyle/>
                    <a:p>
                      <a:pPr marL="21590" indent="1905" algn="ctr">
                        <a:spcAft>
                          <a:spcPts val="0"/>
                        </a:spcAft>
                      </a:pPr>
                      <a:r>
                        <a:rPr lang="en-US" sz="3500">
                          <a:effectLst/>
                          <a:latin typeface="Times New Roman"/>
                          <a:ea typeface="Times New Roman"/>
                          <a:cs typeface="Times New Roman"/>
                        </a:rPr>
                        <a:t>Cảm xúc trước mùa xuân của thiên nhiên, khát vọng làm mùa xuân nho nhỏ dâng hiến cho đời.</a:t>
                      </a:r>
                    </a:p>
                  </a:txBody>
                  <a:tcPr marL="68580" marR="68580" marT="0" marB="0" anchor="ctr"/>
                </a:tc>
                <a:tc>
                  <a:txBody>
                    <a:bodyPr/>
                    <a:lstStyle/>
                    <a:p>
                      <a:pPr marL="21590" algn="ctr">
                        <a:spcAft>
                          <a:spcPts val="0"/>
                        </a:spcAft>
                      </a:pPr>
                      <a:r>
                        <a:rPr lang="en-US" sz="3500">
                          <a:effectLst/>
                          <a:latin typeface="Times New Roman"/>
                          <a:ea typeface="Times New Roman"/>
                          <a:cs typeface="Times New Roman"/>
                        </a:rPr>
                        <a:t>Hình ảnh đẹp, giản dị, gợi cảm, nhạc điệu trong sáng, tha thiết gần với dân ca.</a:t>
                      </a:r>
                    </a:p>
                  </a:txBody>
                  <a:tcPr marL="68580" marR="68580" marT="0" marB="0" anchor="ctr"/>
                </a:tc>
              </a:tr>
            </a:tbl>
          </a:graphicData>
        </a:graphic>
      </p:graphicFrame>
    </p:spTree>
    <p:extLst>
      <p:ext uri="{BB962C8B-B14F-4D97-AF65-F5344CB8AC3E}">
        <p14:creationId xmlns:p14="http://schemas.microsoft.com/office/powerpoint/2010/main" val="2776703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160</TotalTime>
  <Words>1320</Words>
  <Application>Microsoft Office PowerPoint</Application>
  <PresentationFormat>On-screen Show (4:3)</PresentationFormat>
  <Paragraphs>163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Georgia</vt:lpstr>
      <vt:lpstr>Times New Roman</vt:lpstr>
      <vt:lpstr>Trebuchet MS</vt:lpstr>
      <vt:lpstr>Wingdings</vt:lpstr>
      <vt:lpstr>Wingdings 3</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PC</cp:lastModifiedBy>
  <cp:revision>44</cp:revision>
  <dcterms:created xsi:type="dcterms:W3CDTF">2017-03-03T11:52:48Z</dcterms:created>
  <dcterms:modified xsi:type="dcterms:W3CDTF">2020-03-30T01:01:59Z</dcterms:modified>
</cp:coreProperties>
</file>